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0" r:id="rId2"/>
  </p:sldMasterIdLst>
  <p:notesMasterIdLst>
    <p:notesMasterId r:id="rId48"/>
  </p:notesMasterIdLst>
  <p:sldIdLst>
    <p:sldId id="257" r:id="rId3"/>
    <p:sldId id="340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2" r:id="rId15"/>
    <p:sldId id="351" r:id="rId16"/>
    <p:sldId id="354" r:id="rId17"/>
    <p:sldId id="355" r:id="rId18"/>
    <p:sldId id="353" r:id="rId19"/>
    <p:sldId id="356" r:id="rId20"/>
    <p:sldId id="357" r:id="rId21"/>
    <p:sldId id="370" r:id="rId22"/>
    <p:sldId id="371" r:id="rId23"/>
    <p:sldId id="372" r:id="rId24"/>
    <p:sldId id="373" r:id="rId25"/>
    <p:sldId id="358" r:id="rId26"/>
    <p:sldId id="359" r:id="rId27"/>
    <p:sldId id="378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379" r:id="rId38"/>
    <p:sldId id="382" r:id="rId39"/>
    <p:sldId id="381" r:id="rId40"/>
    <p:sldId id="383" r:id="rId41"/>
    <p:sldId id="384" r:id="rId42"/>
    <p:sldId id="385" r:id="rId43"/>
    <p:sldId id="374" r:id="rId44"/>
    <p:sldId id="375" r:id="rId45"/>
    <p:sldId id="376" r:id="rId46"/>
    <p:sldId id="377" r:id="rId47"/>
  </p:sldIdLst>
  <p:sldSz cx="12192000" cy="6858000"/>
  <p:notesSz cx="6858000" cy="9144000"/>
  <p:embeddedFontLst>
    <p:embeddedFont>
      <p:font typeface="맑은 고딕" panose="020B0503020000020004" pitchFamily="34" charset="-127"/>
      <p:regular r:id="rId49"/>
      <p:bold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Cambria Math" panose="02040503050406030204" pitchFamily="18" charset="0"/>
      <p:regular r:id="rId57"/>
    </p:embeddedFont>
    <p:embeddedFont>
      <p:font typeface="KHNPHandotumOTF Bold" panose="020B0600000101010101" pitchFamily="34" charset="-127"/>
      <p:bold r:id="rId58"/>
    </p:embeddedFont>
    <p:embeddedFont>
      <p:font typeface="KHNPHanullimOTF" panose="020B0600000101010101" pitchFamily="34" charset="-127"/>
      <p:regular r:id="rId59"/>
    </p:embeddedFont>
    <p:embeddedFont>
      <p:font typeface="Sandoll 북 01 Light" panose="020B0600000101010101" pitchFamily="34" charset="-127"/>
      <p:regular r:id="rId60"/>
    </p:embeddedFont>
    <p:embeddedFont>
      <p:font typeface="Sandoll ByeolpyoGomu 01 Basic" panose="020B0600000101010101" pitchFamily="34" charset="-127"/>
      <p:regular r:id="rId61"/>
    </p:embeddedFont>
    <p:embeddedFont>
      <p:font typeface="Sandoll CT Sans 03 Display Rg" pitchFamily="2" charset="-127"/>
      <p:regular r:id="rId62"/>
    </p:embeddedFont>
    <p:embeddedFont>
      <p:font typeface="Sandoll Doksuri 01 Light" panose="020B0600000101010101" pitchFamily="34" charset="-127"/>
      <p:regular r:id="rId63"/>
    </p:embeddedFont>
    <p:embeddedFont>
      <p:font typeface="Sandoll Gaehwa 01 Regular" panose="020B0600000101010101" pitchFamily="34" charset="-127"/>
      <p:regular r:id="rId64"/>
    </p:embeddedFont>
    <p:embeddedFont>
      <p:font typeface="Sandoll Iyagi 01 Light" panose="020B0600000101010101" pitchFamily="34" charset="-127"/>
      <p:regular r:id="rId65"/>
    </p:embeddedFont>
    <p:embeddedFont>
      <p:font typeface="Sandoll Tviceket" panose="020B0600000101010101" pitchFamily="34" charset="-127"/>
      <p:regular r:id="rId66"/>
    </p:embeddedFont>
    <p:embeddedFont>
      <p:font typeface="Sandoll WinterNight" panose="020B0600000101010101" pitchFamily="34" charset="-127"/>
      <p:regular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76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5" d="100"/>
        <a:sy n="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5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3.xml"/><Relationship Id="rId61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84BF6-051D-9242-8541-00A898D0FEC6}" type="datetimeFigureOut">
              <a:rPr kumimoji="1" lang="ko-Kore-KR" altLang="en-US" smtClean="0"/>
              <a:t>2021. 11. 28.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45EDD-623B-F849-AE50-DF57D1D9414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5693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9897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6974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3267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0213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4462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2666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5902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5902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4691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4374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2476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4652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9419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1065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9934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1247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9973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7547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2473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91996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000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143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3540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2062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4180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3278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87833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71647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545EDD-623B-F849-AE50-DF57D1D94149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473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545EDD-623B-F849-AE50-DF57D1D94149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752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545EDD-623B-F849-AE50-DF57D1D94149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4116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545EDD-623B-F849-AE50-DF57D1D94149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6357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545EDD-623B-F849-AE50-DF57D1D94149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144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32649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545EDD-623B-F849-AE50-DF57D1D94149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7328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545EDD-623B-F849-AE50-DF57D1D94149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261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5751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8690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8767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8270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45EDD-623B-F849-AE50-DF57D1D94149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5137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2CFA4-477E-4B29-A59C-15E806576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EDF27E-1188-454E-95FD-F457BA6F3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0A423-1F5F-4690-9B82-9630CB828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7546-854E-5C40-BD92-E8521DF972BB}" type="datetime1">
              <a:rPr lang="ko-KR" altLang="en-US" smtClean="0"/>
              <a:t>2021. 11. 28.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490CA0-707B-45FC-AFE9-B1B9AE3AA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F86F1C-7822-43C4-902C-7C19E887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902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78FD4-F8A3-4554-82E6-CD84C07CC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D724CF-BC23-4B50-83E8-8D4819659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E24084-D5B7-420B-BC02-C0B105E09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CBE6-A89B-3149-B59D-4E53587A5975}" type="datetime1">
              <a:rPr lang="ko-KR" altLang="en-US" smtClean="0"/>
              <a:t>2021. 11. 28.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CEF039-711F-4F07-A989-6916ECE55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98AA8-AE52-4555-A55F-7EEF4308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158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24F604-0580-47AF-9BA4-89E730F410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47518C-9B0A-483F-AA84-2FF7AD33F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43EF7B-40A0-4ECC-8BD7-300D8B9C3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9D09-5E35-1A4A-91E1-4330444A335D}" type="datetime1">
              <a:rPr lang="ko-KR" altLang="en-US" smtClean="0"/>
              <a:t>2021. 11. 28.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2719AD-78CA-4D9A-88CC-C2964EBB0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8CBCAE-09B8-4CBE-998A-BD15E397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608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E1294-BBBE-A140-8050-DD13EF42B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D73C00-9DFA-3B4B-A537-4A4E7BAD0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06F97A-FFA2-4F45-9AA2-11F3B1A72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E617D-63A3-DA46-A5D2-DB19A56C6A82}" type="datetime1">
              <a:rPr kumimoji="1" lang="ko-KR" altLang="en-US" smtClean="0"/>
              <a:t>2021. 11. 28.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E2244C-D71B-AA42-87DE-1DEF2BF1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20089F-6923-F64F-8B11-3AB673B3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90E-AAC3-484C-86DF-B30848ECCC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5891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ADAB1-C0AC-6A4F-8810-4589D1F6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F9373D-F807-4147-A926-EAB82756F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5274DF-8FEB-C547-A113-48199F6A9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00601-6BAF-F449-BCD8-2A95F7C62267}" type="datetime1">
              <a:rPr kumimoji="1" lang="ko-KR" altLang="en-US" smtClean="0"/>
              <a:t>2021. 11. 28.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BD629D-F9EA-2B47-B9E7-272C0EA46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BE20C-B338-8F4F-80E9-DAE1230D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90E-AAC3-484C-86DF-B30848ECCC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7962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B85E5-6832-8744-B37C-87A909409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3D07EC-F44D-034C-AFA9-DBB313BB1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9A151B-5EF5-E848-B267-FB9FADC9A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A0CB-3BC7-C541-BA11-E836DFED203C}" type="datetime1">
              <a:rPr kumimoji="1" lang="ko-KR" altLang="en-US" smtClean="0"/>
              <a:t>2021. 11. 28.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58245-1E0F-CA42-B3A3-7411BB77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A6B56-BC2C-9146-9809-66AAF44AE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90E-AAC3-484C-86DF-B30848ECCC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3550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4289C-CFF2-324C-BF5E-FFCE2CA44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37214-B23A-6A42-B042-83B1D6F1DA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74F7E9-A0D5-9847-804D-DC2687A9A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0044C3-CF51-8744-AD9E-9B045CE01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26FC-5F53-EC46-8A5F-D64662B20D9F}" type="datetime1">
              <a:rPr kumimoji="1" lang="ko-KR" altLang="en-US" smtClean="0"/>
              <a:t>2021. 11. 28.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09C5DF-1BA3-2344-A1C2-FEC2552D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AC650-03E2-4341-A6C7-087BBE70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90E-AAC3-484C-86DF-B30848ECCC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8444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73A5B-5FA3-8441-9FCE-63BB16F8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D2042C-83EA-8041-AA0C-2DCC635E7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555287-BFB0-5242-9748-EF4D89CB3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7FEB9A-A62F-EA4F-B3E0-D27BC4A2C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831EFE-BF3A-9B42-93C9-52B1ECF1D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406686-DBB2-BB4B-B020-62B763BE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38CFD-55B6-F44A-B60E-59E7443EEE3E}" type="datetime1">
              <a:rPr kumimoji="1" lang="ko-KR" altLang="en-US" smtClean="0"/>
              <a:t>2021. 11. 28.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C6F9C5-B517-694C-9879-934628B57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7E98F4-5D86-0248-9995-64FDE8F3D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90E-AAC3-484C-86DF-B30848ECCC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2152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171EE-D12C-0C45-BD48-FE259755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FC20BD-5301-C24C-90CC-274019960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9932-35F9-C94A-98CD-153AE4F098CF}" type="datetime1">
              <a:rPr kumimoji="1" lang="ko-KR" altLang="en-US" smtClean="0"/>
              <a:t>2021. 11. 28.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8B113C-73DD-F046-B699-361089FF7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4FFEAC-0FC8-AB4E-8FCF-20972D7C8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90E-AAC3-484C-86DF-B30848ECCC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8151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9ADC75-66A3-ED44-ABA9-2FC419C35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29A46-F39A-2249-8038-5C1399AEA966}" type="datetime1">
              <a:rPr kumimoji="1" lang="ko-KR" altLang="en-US" smtClean="0"/>
              <a:t>2021. 11. 28.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7E3B96-6A5D-EE42-B93A-2DF74597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2223D5-55DD-D34B-B60C-7843CC80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90E-AAC3-484C-86DF-B30848ECCC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38443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CDD99-1281-5046-8BE0-1267D1247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E71585-1947-2144-9CD8-B6CD5D6B7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EB4391-1E02-B148-8770-B85268268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F18602-787A-1341-A5B7-0CB2AA60A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9E08F-8FBF-3C48-81B3-83E042FC43E5}" type="datetime1">
              <a:rPr kumimoji="1" lang="ko-KR" altLang="en-US" smtClean="0"/>
              <a:t>2021. 11. 28.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CE6D2C-FF16-B54F-AA03-750CE3F34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E0C16F-7105-3346-9415-E664CCE0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90E-AAC3-484C-86DF-B30848ECCC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4507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59E99-1A57-493C-81AC-D4667C870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7B0889-BF97-4405-AF53-785E766B7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6FA23B-9C8E-418F-8BF0-A39F65423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416F-F71C-5B4A-911B-E9FB006E1082}" type="datetime1">
              <a:rPr lang="ko-KR" altLang="en-US" smtClean="0"/>
              <a:t>2021. 11. 28.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A926A-F241-494B-824F-8EB1EBC5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F97366-272D-4A53-A417-92F09BFC6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4535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E0034-013C-8044-800B-0B9F90F8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947F02-330C-C748-911E-F8E249AE0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421A2D-BF5A-7F41-9EB6-8758C1E03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D3138-441C-A84A-9AD7-58DA64C9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E61DE-1169-A640-BD3B-36F925A6FB46}" type="datetime1">
              <a:rPr kumimoji="1" lang="ko-KR" altLang="en-US" smtClean="0"/>
              <a:t>2021. 11. 28.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1AF30E-4951-1345-A30C-468981B1F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B7083-3419-6E40-8C20-F84A00F9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90E-AAC3-484C-86DF-B30848ECCC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51946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421C2-F7DC-B94A-99C6-49B249A9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BB92B8-F5F4-6345-95D7-F73B866E3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D1A933-AFA6-C243-9C84-D06F886B8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4DB12-2928-8D4B-8048-6F725D160672}" type="datetime1">
              <a:rPr kumimoji="1" lang="ko-KR" altLang="en-US" smtClean="0"/>
              <a:t>2021. 11. 28.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2F427-5804-C84D-A36C-898B39C34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35A60D-5B6D-C84B-B44A-5A498783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90E-AAC3-484C-86DF-B30848ECCC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84990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A3F41F-FBFF-1D48-A94B-6DA26BD064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BC27B3-1BD1-A843-8259-28D9AA84D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7B2C8B-DE68-5A4A-85F5-2D9935118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A8113-C1E3-A147-86B5-F84F8345E1CF}" type="datetime1">
              <a:rPr kumimoji="1" lang="ko-KR" altLang="en-US" smtClean="0"/>
              <a:t>2021. 11. 28.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B0BFC-8904-5142-A505-7B2DE3447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E4C3E-5861-004A-A1CF-7903CCA5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90E-AAC3-484C-86DF-B30848ECCC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301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EAAB3-621B-41C9-A113-9D3EC1509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AC7780-A957-4D7B-9F6F-93D3C4A5B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155B78-3F8C-4A1B-9F80-6CFB1BE2D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2F1D4-0190-404F-B2B1-B56B82B709AD}" type="datetime1">
              <a:rPr lang="ko-KR" altLang="en-US" smtClean="0"/>
              <a:t>2021. 11. 28.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96F74B-A591-43AE-A396-C33074F1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6DCAE-A564-4392-A720-24D4B76C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017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75128-EDE5-4843-BFA9-0B988E129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750321-E1C4-4B44-9C30-6DFEDB943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042AB9-BD95-445A-8993-07524AE0B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E4CE40-805B-4213-98B2-8CCDC878E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E500-9A10-844B-A4AE-D1E6D55F5ED8}" type="datetime1">
              <a:rPr lang="ko-KR" altLang="en-US" smtClean="0"/>
              <a:t>2021. 11. 28.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566CE2-426C-4843-B5FB-1A4E0E5C4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7543D1-3CB2-48FF-8F6F-1FC565F6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757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E996D-9AF1-4F00-8EEC-A8E17A89B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DD7219-8649-4611-8EAD-8646AEEB8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60AF4B-195E-479A-A885-410EB44E3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C5EC02-3313-4E56-AABB-A4974A206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2208D9-378E-41F3-9301-D44C30C5F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92AE8C-DED1-4AF6-BC80-34D0E8DE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E83E-5E7C-0449-A2D4-62D04F8C12E3}" type="datetime1">
              <a:rPr lang="ko-KR" altLang="en-US" smtClean="0"/>
              <a:t>2021. 11. 28.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7BC57A-DBAE-450B-BC58-4B3BF2E53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7116B8-7504-4F65-BA2A-601655BD9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3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C6D99-DBA5-421B-8EC1-73867A60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726878-8D1D-47C4-8ECE-D628D6560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4D6DA-B6A0-3645-8A32-3F73485573CC}" type="datetime1">
              <a:rPr lang="ko-KR" altLang="en-US" smtClean="0"/>
              <a:t>2021. 11. 28.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34F79B-A0A9-447D-B593-2250F49F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0C2846-AD9F-44BF-A70A-8D2339EA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8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FD2E8B-2039-48A7-B763-3BC7A5A3D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6409-6E74-4244-B58A-B40B0AA69BB4}" type="datetime1">
              <a:rPr lang="ko-KR" altLang="en-US" smtClean="0"/>
              <a:t>2021. 11. 28.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BAD29D-843B-4A43-9E38-5559CB564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B729BA-5167-4B83-9CB2-30F2F1FFB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29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DE744-9FC4-4117-85AA-B7E0B964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87E6E3-425E-4B38-90A4-F489A22BF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7AC63-4214-48AE-90A6-CC2759BC0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BF6564-923D-433C-93CF-01E44567C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128CB-139C-A64D-81C9-952382CECDBE}" type="datetime1">
              <a:rPr lang="ko-KR" altLang="en-US" smtClean="0"/>
              <a:t>2021. 11. 28.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88FB45-1C39-4D93-80F7-9A198B44D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F3ED95-339D-45CA-A108-D121F776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666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FC29D-69B4-4FA6-B7E9-0C13A9701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5910F8-244E-4D49-A604-09F9376611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918F97-65FD-4E78-87E3-B012691CE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C0530A-4F45-47FC-B434-411634B58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402A9-C325-FF41-A16B-738D2E209E96}" type="datetime1">
              <a:rPr lang="ko-KR" altLang="en-US" smtClean="0"/>
              <a:t>2021. 11. 28.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348C45-2A25-406B-9447-C18AFEA48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E55FED-180D-442A-8E3B-A0391255F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39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1B1FA2-BF9A-480D-B99A-25295CB55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B06D84-640C-447B-A597-5E724C017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14640-A0F2-4471-8063-7EC255CBEE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DC86A-F9FA-F845-927D-D23D346EB437}" type="datetime1">
              <a:rPr lang="ko-KR" altLang="en-US" smtClean="0"/>
              <a:t>2021. 11. 28.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93FCD9-DCB5-45A2-8DD1-95CCA6FB9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4EF843-4C4A-4EB9-8212-B7F890FED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F72CB-CEC8-4674-9AEB-A8BEC61B6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926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8006CC-A725-D042-ADF5-74FAFD834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AA94F0-7539-3A4C-890D-5DC6B26C5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DE409A-448C-794D-9597-ACBDC188E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A68B0-C292-3C4C-A4C4-7821765DE5F4}" type="datetime1">
              <a:rPr kumimoji="1" lang="ko-KR" altLang="en-US" smtClean="0"/>
              <a:t>2021. 11. 28.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C205F4-E0C4-D844-B522-7BE905C4D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8DCB54-3F12-D244-9CA1-E98853C1F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3890E-AAC3-484C-86DF-B30848ECCC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7964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7038635" y="1705319"/>
            <a:ext cx="6858686" cy="344804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4"/>
              <a:gd name="connsiteY0" fmla="*/ 27000 h 35000"/>
              <a:gd name="connsiteX1" fmla="*/ 10014 w 10014"/>
              <a:gd name="connsiteY1" fmla="*/ 0 h 35000"/>
              <a:gd name="connsiteX2" fmla="*/ 10000 w 10014"/>
              <a:gd name="connsiteY2" fmla="*/ 35000 h 35000"/>
              <a:gd name="connsiteX3" fmla="*/ 0 w 10014"/>
              <a:gd name="connsiteY3" fmla="*/ 35000 h 35000"/>
              <a:gd name="connsiteX4" fmla="*/ 0 w 10014"/>
              <a:gd name="connsiteY4" fmla="*/ 27000 h 35000"/>
              <a:gd name="connsiteX0" fmla="*/ 0 w 10001"/>
              <a:gd name="connsiteY0" fmla="*/ 27395 h 35395"/>
              <a:gd name="connsiteX1" fmla="*/ 10000 w 10001"/>
              <a:gd name="connsiteY1" fmla="*/ 0 h 35395"/>
              <a:gd name="connsiteX2" fmla="*/ 10000 w 10001"/>
              <a:gd name="connsiteY2" fmla="*/ 35395 h 35395"/>
              <a:gd name="connsiteX3" fmla="*/ 0 w 10001"/>
              <a:gd name="connsiteY3" fmla="*/ 35395 h 35395"/>
              <a:gd name="connsiteX4" fmla="*/ 0 w 10001"/>
              <a:gd name="connsiteY4" fmla="*/ 27395 h 3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" h="35395">
                <a:moveTo>
                  <a:pt x="0" y="27395"/>
                </a:moveTo>
                <a:lnTo>
                  <a:pt x="10000" y="0"/>
                </a:lnTo>
                <a:cubicBezTo>
                  <a:pt x="9995" y="11667"/>
                  <a:pt x="10005" y="23728"/>
                  <a:pt x="10000" y="35395"/>
                </a:cubicBezTo>
                <a:lnTo>
                  <a:pt x="0" y="35395"/>
                </a:lnTo>
                <a:lnTo>
                  <a:pt x="0" y="27395"/>
                </a:lnTo>
                <a:close/>
              </a:path>
            </a:pathLst>
          </a:cu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1219200" y="442912"/>
            <a:ext cx="9753600" cy="5972175"/>
          </a:xfrm>
          <a:prstGeom prst="roundRect">
            <a:avLst>
              <a:gd name="adj" fmla="val 4705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2000">
                <a:schemeClr val="bg1"/>
              </a:gs>
              <a:gs pos="84000">
                <a:srgbClr val="9DD1FB"/>
              </a:gs>
            </a:gsLst>
            <a:lin ang="126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4400" b="1" kern="0" dirty="0" err="1">
                <a:solidFill>
                  <a:srgbClr val="44546A"/>
                </a:solidFill>
                <a:latin typeface="Sandoll Gaehwa 01 Regular" panose="020B0600000101010101" pitchFamily="34" charset="-127"/>
                <a:ea typeface="Sandoll Gaehwa 01 Regular" panose="020B0600000101010101" pitchFamily="34" charset="-127"/>
              </a:rPr>
              <a:t>나이브</a:t>
            </a:r>
            <a:r>
              <a:rPr lang="ko-KR" altLang="en-US" sz="4400" b="1" kern="0" dirty="0">
                <a:solidFill>
                  <a:srgbClr val="44546A"/>
                </a:solidFill>
                <a:latin typeface="Sandoll Gaehwa 01 Regular" panose="020B0600000101010101" pitchFamily="34" charset="-127"/>
                <a:ea typeface="Sandoll Gaehwa 01 Regular" panose="020B0600000101010101" pitchFamily="34" charset="-127"/>
              </a:rPr>
              <a:t> </a:t>
            </a:r>
            <a:r>
              <a:rPr lang="ko-KR" altLang="en-US" sz="4400" b="1" kern="0" dirty="0" err="1">
                <a:solidFill>
                  <a:srgbClr val="44546A"/>
                </a:solidFill>
                <a:latin typeface="Sandoll Gaehwa 01 Regular" panose="020B0600000101010101" pitchFamily="34" charset="-127"/>
                <a:ea typeface="Sandoll Gaehwa 01 Regular" panose="020B0600000101010101" pitchFamily="34" charset="-127"/>
              </a:rPr>
              <a:t>베이즈</a:t>
            </a:r>
            <a:endParaRPr lang="en-US" altLang="ko-KR" sz="4400" b="1" kern="0" dirty="0">
              <a:solidFill>
                <a:srgbClr val="44546A"/>
              </a:solidFill>
              <a:latin typeface="Sandoll Gaehwa 01 Regular" panose="020B0600000101010101" pitchFamily="34" charset="-127"/>
              <a:ea typeface="Sandoll Gaehwa 01 Regular" panose="020B0600000101010101" pitchFamily="34" charset="-127"/>
            </a:endParaRPr>
          </a:p>
          <a:p>
            <a:pPr algn="ctr" latinLnBrk="0">
              <a:lnSpc>
                <a:spcPct val="200000"/>
              </a:lnSpc>
              <a:defRPr/>
            </a:pPr>
            <a:r>
              <a:rPr lang="ko-KR" altLang="en-US" sz="1200" kern="0" dirty="0">
                <a:solidFill>
                  <a:srgbClr val="44546A"/>
                </a:solidFill>
                <a:latin typeface="Sandoll Doksuri 01 Light" panose="020B0600000101010101" pitchFamily="34" charset="-127"/>
                <a:ea typeface="Sandoll Doksuri 01 Light" panose="020B0600000101010101" pitchFamily="34" charset="-127"/>
              </a:rPr>
              <a:t>비타민 </a:t>
            </a:r>
            <a:r>
              <a:rPr lang="en-US" altLang="ko-KR" sz="1200" kern="0" dirty="0">
                <a:solidFill>
                  <a:srgbClr val="44546A"/>
                </a:solidFill>
                <a:latin typeface="Sandoll Doksuri 01 Light" panose="020B0600000101010101" pitchFamily="34" charset="-127"/>
                <a:ea typeface="Sandoll Doksuri 01 Light" panose="020B0600000101010101" pitchFamily="34" charset="-127"/>
              </a:rPr>
              <a:t>8</a:t>
            </a:r>
            <a:r>
              <a:rPr lang="ko-KR" altLang="en-US" sz="1200" kern="0" dirty="0">
                <a:solidFill>
                  <a:srgbClr val="44546A"/>
                </a:solidFill>
                <a:latin typeface="Sandoll Doksuri 01 Light" panose="020B0600000101010101" pitchFamily="34" charset="-127"/>
                <a:ea typeface="Sandoll Doksuri 01 Light" panose="020B0600000101010101" pitchFamily="34" charset="-127"/>
              </a:rPr>
              <a:t>기 </a:t>
            </a:r>
            <a:r>
              <a:rPr lang="en-US" altLang="ko-KR" sz="1200" kern="0" dirty="0">
                <a:solidFill>
                  <a:srgbClr val="44546A"/>
                </a:solidFill>
                <a:latin typeface="Sandoll Doksuri 01 Light" panose="020B0600000101010101" pitchFamily="34" charset="-127"/>
                <a:ea typeface="Sandoll Doksuri 01 Light" panose="020B0600000101010101" pitchFamily="34" charset="-127"/>
              </a:rPr>
              <a:t>2</a:t>
            </a:r>
            <a:r>
              <a:rPr lang="ko-KR" altLang="en-US" sz="1200" kern="0" dirty="0">
                <a:solidFill>
                  <a:srgbClr val="44546A"/>
                </a:solidFill>
                <a:latin typeface="Sandoll Doksuri 01 Light" panose="020B0600000101010101" pitchFamily="34" charset="-127"/>
                <a:ea typeface="Sandoll Doksuri 01 Light" panose="020B0600000101010101" pitchFamily="34" charset="-127"/>
              </a:rPr>
              <a:t>조</a:t>
            </a:r>
            <a:endParaRPr lang="en-US" altLang="ko-KR" sz="1050" kern="0" dirty="0">
              <a:solidFill>
                <a:srgbClr val="44546A"/>
              </a:solidFill>
              <a:latin typeface="Sandoll Doksuri 01 Light" panose="020B0600000101010101" pitchFamily="34" charset="-127"/>
              <a:ea typeface="Sandoll Doksuri 01 Light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DF5952-369D-4940-8F82-4A4834A7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767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순서도: 수동 입력 5">
            <a:extLst>
              <a:ext uri="{FF2B5EF4-FFF2-40B4-BE49-F238E27FC236}">
                <a16:creationId xmlns:a16="http://schemas.microsoft.com/office/drawing/2014/main" id="{CCC61B76-691B-45D4-AFD3-8D9AEBA785E2}"/>
              </a:ext>
            </a:extLst>
          </p:cNvPr>
          <p:cNvSpPr/>
          <p:nvPr/>
        </p:nvSpPr>
        <p:spPr>
          <a:xfrm rot="5400000" flipV="1">
            <a:off x="3529008" y="180975"/>
            <a:ext cx="5133980" cy="649605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3952874" y="842641"/>
            <a:ext cx="4286252" cy="5172724"/>
          </a:xfrm>
          <a:prstGeom prst="rect">
            <a:avLst/>
          </a:prstGeom>
          <a:solidFill>
            <a:srgbClr val="74BFF8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83F09-AF98-40B8-8ED9-DAC2078B40FB}"/>
              </a:ext>
            </a:extLst>
          </p:cNvPr>
          <p:cNvSpPr txBox="1"/>
          <p:nvPr/>
        </p:nvSpPr>
        <p:spPr>
          <a:xfrm>
            <a:off x="3509636" y="1602814"/>
            <a:ext cx="5172725" cy="307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latin typeface="Sandoll Gaehwa 01 Regular" panose="020B0600000101010101" pitchFamily="34" charset="-127"/>
                <a:ea typeface="Sandoll Gaehwa 01 Regular" panose="020B0600000101010101" pitchFamily="34" charset="-127"/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 err="1">
                <a:latin typeface="Sandoll Gaehwa 01 Regular" panose="020B0600000101010101" pitchFamily="34" charset="-127"/>
                <a:ea typeface="Sandoll Gaehwa 01 Regular" panose="020B0600000101010101" pitchFamily="34" charset="-127"/>
              </a:rPr>
              <a:t>나이브</a:t>
            </a:r>
            <a:r>
              <a:rPr lang="ko-KR" altLang="en-US" sz="3600" dirty="0">
                <a:latin typeface="Sandoll Gaehwa 01 Regular" panose="020B0600000101010101" pitchFamily="34" charset="-127"/>
                <a:ea typeface="Sandoll Gaehwa 01 Regular" panose="020B0600000101010101" pitchFamily="34" charset="-127"/>
              </a:rPr>
              <a:t> </a:t>
            </a:r>
            <a:r>
              <a:rPr lang="ko-KR" altLang="en-US" sz="3600" dirty="0" err="1">
                <a:latin typeface="Sandoll Gaehwa 01 Regular" panose="020B0600000101010101" pitchFamily="34" charset="-127"/>
                <a:ea typeface="Sandoll Gaehwa 01 Regular" panose="020B0600000101010101" pitchFamily="34" charset="-127"/>
              </a:rPr>
              <a:t>베이즈</a:t>
            </a:r>
            <a:r>
              <a:rPr lang="ko-KR" altLang="en-US" sz="3600" dirty="0">
                <a:latin typeface="Sandoll Gaehwa 01 Regular" panose="020B0600000101010101" pitchFamily="34" charset="-127"/>
                <a:ea typeface="Sandoll Gaehwa 01 Regular" panose="020B0600000101010101" pitchFamily="34" charset="-127"/>
              </a:rPr>
              <a:t> 분류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3B097D-DD94-2740-8469-4F6B05470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19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2.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분류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E055B5-435E-4518-894F-155D30063356}"/>
              </a:ext>
            </a:extLst>
          </p:cNvPr>
          <p:cNvSpPr txBox="1"/>
          <p:nvPr/>
        </p:nvSpPr>
        <p:spPr>
          <a:xfrm>
            <a:off x="716705" y="1156601"/>
            <a:ext cx="366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(1)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나이브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베이즈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분류란</a:t>
            </a:r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?</a:t>
            </a:r>
            <a:endParaRPr lang="ko-KR" altLang="en-US" sz="2400" b="1" dirty="0">
              <a:latin typeface="KHNPHanullimOTF" panose="020B0600000101010101" pitchFamily="34" charset="-127"/>
              <a:ea typeface="KHNPHanullim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9F499E-91D0-4FDC-AFC6-00F5E8AE24F4}"/>
              </a:ext>
            </a:extLst>
          </p:cNvPr>
          <p:cNvSpPr/>
          <p:nvPr/>
        </p:nvSpPr>
        <p:spPr>
          <a:xfrm>
            <a:off x="1195722" y="1936605"/>
            <a:ext cx="9800555" cy="928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데이터의 특징을 가지고 각 클래스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(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레이블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)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에 속할  확률을 계산하는 조건부 확률 기반의 분류 방법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030A67-191C-8A4B-84C4-F27C33DA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8D23DF8-36FA-E54E-B6DC-39AE1F57FE45}"/>
              </a:ext>
            </a:extLst>
          </p:cNvPr>
          <p:cNvGrpSpPr/>
          <p:nvPr/>
        </p:nvGrpSpPr>
        <p:grpSpPr>
          <a:xfrm>
            <a:off x="1031480" y="1713081"/>
            <a:ext cx="486562" cy="486562"/>
            <a:chOff x="3006281" y="1980810"/>
            <a:chExt cx="486562" cy="48656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17A607D-0BFB-1E47-B842-54BDA580D33E}"/>
                </a:ext>
              </a:extLst>
            </p:cNvPr>
            <p:cNvSpPr/>
            <p:nvPr/>
          </p:nvSpPr>
          <p:spPr>
            <a:xfrm>
              <a:off x="3006281" y="1980810"/>
              <a:ext cx="486562" cy="4865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77C469-CB2B-4449-88FB-C8584B479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687" y="2108988"/>
              <a:ext cx="211749" cy="211749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4C3E49-F32C-544D-AD2F-76689E3A5CAC}"/>
              </a:ext>
            </a:extLst>
          </p:cNvPr>
          <p:cNvSpPr/>
          <p:nvPr/>
        </p:nvSpPr>
        <p:spPr>
          <a:xfrm>
            <a:off x="1195722" y="3140589"/>
            <a:ext cx="9800555" cy="928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데이터의 특징이 모두 상호 독립적이라는 가정 하에 확률 계산을 단순화한다 ⇒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나이브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(naïve)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하다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B455A0-B8D1-2047-95CE-63E2D6BA1D29}"/>
              </a:ext>
            </a:extLst>
          </p:cNvPr>
          <p:cNvSpPr/>
          <p:nvPr/>
        </p:nvSpPr>
        <p:spPr>
          <a:xfrm>
            <a:off x="1195722" y="4279803"/>
            <a:ext cx="9800555" cy="928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데이터의 특징을 통해 클래스 전체의 확률 분포 대비 특정 클래스에 속할 확률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(by Bayes Theorem)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6E9DF6-8EA3-C74C-B10E-E7CEB088F425}"/>
              </a:ext>
            </a:extLst>
          </p:cNvPr>
          <p:cNvSpPr txBox="1"/>
          <p:nvPr/>
        </p:nvSpPr>
        <p:spPr>
          <a:xfrm>
            <a:off x="2140368" y="5648470"/>
            <a:ext cx="7308432" cy="885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데이터 특징이 하나 이상일 때 </a:t>
            </a:r>
            <a:r>
              <a:rPr lang="ko-KR" altLang="en-US" dirty="0" err="1">
                <a:latin typeface="Sandoll Tviceket" panose="020B0600000101010101" pitchFamily="34" charset="-127"/>
                <a:ea typeface="Sandoll Tviceket" panose="020B0600000101010101" pitchFamily="34" charset="-127"/>
              </a:rPr>
              <a:t>나이브</a:t>
            </a:r>
            <a:r>
              <a: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 </a:t>
            </a:r>
            <a:r>
              <a:rPr lang="ko-KR" altLang="en-US" dirty="0" err="1">
                <a:latin typeface="Sandoll Tviceket" panose="020B0600000101010101" pitchFamily="34" charset="-127"/>
                <a:ea typeface="Sandoll Tviceket" panose="020B0600000101010101" pitchFamily="34" charset="-127"/>
              </a:rPr>
              <a:t>베이즈</a:t>
            </a:r>
            <a:r>
              <a: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 공식으로 </a:t>
            </a:r>
            <a:endParaRPr lang="en-US" altLang="ko-KR" dirty="0"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해당 데이터가 어떤 레이블에 속할 확률이 가장 높은지를 알 수 있다</a:t>
            </a:r>
            <a:r>
              <a:rPr lang="en-US" altLang="ko-KR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!</a:t>
            </a:r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B5B31B2A-1A69-3843-9BE0-C8AB8FDAA505}"/>
              </a:ext>
            </a:extLst>
          </p:cNvPr>
          <p:cNvSpPr/>
          <p:nvPr/>
        </p:nvSpPr>
        <p:spPr>
          <a:xfrm rot="5400000">
            <a:off x="5625543" y="5420327"/>
            <a:ext cx="338081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5008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2.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분류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5" y="1156601"/>
            <a:ext cx="366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(2) 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결합 확률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6DD1B5-3AD7-444C-AB6D-EA1FD2E5BCF0}"/>
              </a:ext>
            </a:extLst>
          </p:cNvPr>
          <p:cNvSpPr/>
          <p:nvPr/>
        </p:nvSpPr>
        <p:spPr>
          <a:xfrm>
            <a:off x="5720689" y="1907522"/>
            <a:ext cx="4838489" cy="6517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두 가지 이상의 사건이 동시에 발생하는 확률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12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E5F876-2932-7D4B-8E52-404A81ECE6F0}"/>
                  </a:ext>
                </a:extLst>
              </p:cNvPr>
              <p:cNvSpPr txBox="1"/>
              <p:nvPr/>
            </p:nvSpPr>
            <p:spPr>
              <a:xfrm>
                <a:off x="1690581" y="2048729"/>
                <a:ext cx="34340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E5F876-2932-7D4B-8E52-404A81ECE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581" y="2048729"/>
                <a:ext cx="3434017" cy="369332"/>
              </a:xfrm>
              <a:prstGeom prst="rect">
                <a:avLst/>
              </a:prstGeom>
              <a:blipFill>
                <a:blip r:embed="rId3"/>
                <a:stretch>
                  <a:fillRect l="-735" t="-6667" r="-1838" b="-4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529D8DA-128C-0241-979A-3799A4B9295D}"/>
                  </a:ext>
                </a:extLst>
              </p:cNvPr>
              <p:cNvSpPr txBox="1"/>
              <p:nvPr/>
            </p:nvSpPr>
            <p:spPr>
              <a:xfrm>
                <a:off x="1385061" y="3365300"/>
                <a:ext cx="9437199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den>
                      </m:f>
                      <m:r>
                        <a:rPr kumimoji="1" lang="en-US" altLang="ko-Kore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529D8DA-128C-0241-979A-3799A4B92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061" y="3365300"/>
                <a:ext cx="9437199" cy="768993"/>
              </a:xfrm>
              <a:prstGeom prst="rect">
                <a:avLst/>
              </a:prstGeom>
              <a:blipFill>
                <a:blip r:embed="rId4"/>
                <a:stretch>
                  <a:fillRect r="-403" b="-645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직사각형 55">
            <a:extLst>
              <a:ext uri="{FF2B5EF4-FFF2-40B4-BE49-F238E27FC236}">
                <a16:creationId xmlns:a16="http://schemas.microsoft.com/office/drawing/2014/main" id="{32512050-A16B-6946-8645-CBFCA7414930}"/>
              </a:ext>
            </a:extLst>
          </p:cNvPr>
          <p:cNvSpPr/>
          <p:nvPr/>
        </p:nvSpPr>
        <p:spPr>
          <a:xfrm>
            <a:off x="2032640" y="4875611"/>
            <a:ext cx="7376097" cy="6517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나이브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베이즈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알고리즘에서는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X, Y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사건이 독립이라고 가정한다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.</a:t>
            </a:r>
          </a:p>
        </p:txBody>
      </p:sp>
      <p:sp>
        <p:nvSpPr>
          <p:cNvPr id="58" name="오른쪽 화살표[R] 57">
            <a:extLst>
              <a:ext uri="{FF2B5EF4-FFF2-40B4-BE49-F238E27FC236}">
                <a16:creationId xmlns:a16="http://schemas.microsoft.com/office/drawing/2014/main" id="{C516BD78-D31D-EA45-85D9-DBB04F1019EE}"/>
              </a:ext>
            </a:extLst>
          </p:cNvPr>
          <p:cNvSpPr/>
          <p:nvPr/>
        </p:nvSpPr>
        <p:spPr>
          <a:xfrm rot="5400000">
            <a:off x="8670383" y="4235318"/>
            <a:ext cx="651749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0194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2.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분류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431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(3) 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결합 확률과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베이즈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정리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13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529D8DA-128C-0241-979A-3799A4B9295D}"/>
                  </a:ext>
                </a:extLst>
              </p:cNvPr>
              <p:cNvSpPr txBox="1"/>
              <p:nvPr/>
            </p:nvSpPr>
            <p:spPr>
              <a:xfrm>
                <a:off x="4218339" y="2112202"/>
                <a:ext cx="7221400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ko-KR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den>
                      </m:f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𝑏𝑦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𝐵𝑎𝑦𝑒</m:t>
                      </m:r>
                      <m:sSup>
                        <m:sSup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𝑇h𝑒𝑜𝑟𝑒𝑚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529D8DA-128C-0241-979A-3799A4B92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39" y="2112202"/>
                <a:ext cx="7221400" cy="768993"/>
              </a:xfrm>
              <a:prstGeom prst="rect">
                <a:avLst/>
              </a:prstGeom>
              <a:blipFill>
                <a:blip r:embed="rId3"/>
                <a:stretch>
                  <a:fillRect l="-351" t="-4839" r="-703" b="-48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3440C8-A195-0F47-897F-AFD9C5E07F17}"/>
              </a:ext>
            </a:extLst>
          </p:cNvPr>
          <p:cNvGrpSpPr/>
          <p:nvPr/>
        </p:nvGrpSpPr>
        <p:grpSpPr>
          <a:xfrm>
            <a:off x="815617" y="1915100"/>
            <a:ext cx="1433346" cy="1182911"/>
            <a:chOff x="6324364" y="4512666"/>
            <a:chExt cx="2049780" cy="1691641"/>
          </a:xfrm>
        </p:grpSpPr>
        <p:sp>
          <p:nvSpPr>
            <p:cNvPr id="13" name="한쪽 모서리가 잘린 사각형 12">
              <a:extLst>
                <a:ext uri="{FF2B5EF4-FFF2-40B4-BE49-F238E27FC236}">
                  <a16:creationId xmlns:a16="http://schemas.microsoft.com/office/drawing/2014/main" id="{D55887E7-08FA-804C-83A9-4DE2447DFD92}"/>
                </a:ext>
              </a:extLst>
            </p:cNvPr>
            <p:cNvSpPr/>
            <p:nvPr/>
          </p:nvSpPr>
          <p:spPr>
            <a:xfrm rot="10800000" flipH="1">
              <a:off x="6324364" y="4512666"/>
              <a:ext cx="2049780" cy="1691640"/>
            </a:xfrm>
            <a:prstGeom prst="snip1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각 삼각형 6">
              <a:extLst>
                <a:ext uri="{FF2B5EF4-FFF2-40B4-BE49-F238E27FC236}">
                  <a16:creationId xmlns:a16="http://schemas.microsoft.com/office/drawing/2014/main" id="{55B8286F-2DCB-9F43-A697-CED8D6A7A678}"/>
                </a:ext>
              </a:extLst>
            </p:cNvPr>
            <p:cNvSpPr/>
            <p:nvPr/>
          </p:nvSpPr>
          <p:spPr>
            <a:xfrm rot="5400000">
              <a:off x="8088314" y="5918477"/>
              <a:ext cx="286226" cy="28543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6E9904B-64AC-3D43-9E84-3B1E91704173}"/>
                </a:ext>
              </a:extLst>
            </p:cNvPr>
            <p:cNvGrpSpPr/>
            <p:nvPr/>
          </p:nvGrpSpPr>
          <p:grpSpPr>
            <a:xfrm>
              <a:off x="6525031" y="4512666"/>
              <a:ext cx="1648080" cy="202883"/>
              <a:chOff x="1658937" y="2316480"/>
              <a:chExt cx="1532014" cy="188595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A75DD55-9FDF-6049-A1B9-441F934F8CB4}"/>
                  </a:ext>
                </a:extLst>
              </p:cNvPr>
              <p:cNvGrpSpPr/>
              <p:nvPr/>
            </p:nvGrpSpPr>
            <p:grpSpPr>
              <a:xfrm>
                <a:off x="1658937" y="2316480"/>
                <a:ext cx="84214" cy="188595"/>
                <a:chOff x="1658936" y="2316480"/>
                <a:chExt cx="124619" cy="279082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7BAB41E-8D52-EC48-877D-60D11CFD3F57}"/>
                    </a:ext>
                  </a:extLst>
                </p:cNvPr>
                <p:cNvSpPr/>
                <p:nvPr/>
              </p:nvSpPr>
              <p:spPr>
                <a:xfrm>
                  <a:off x="1658936" y="2470943"/>
                  <a:ext cx="124619" cy="1246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5" name="직선 연결선 11">
                  <a:extLst>
                    <a:ext uri="{FF2B5EF4-FFF2-40B4-BE49-F238E27FC236}">
                      <a16:creationId xmlns:a16="http://schemas.microsoft.com/office/drawing/2014/main" id="{7EF4C321-5B07-6741-8E1B-54EDDC0327B8}"/>
                    </a:ext>
                  </a:extLst>
                </p:cNvPr>
                <p:cNvCxnSpPr>
                  <a:stCxn id="34" idx="0"/>
                </p:cNvCxnSpPr>
                <p:nvPr/>
              </p:nvCxnSpPr>
              <p:spPr>
                <a:xfrm flipV="1">
                  <a:off x="1721246" y="2316480"/>
                  <a:ext cx="2779" cy="154463"/>
                </a:xfrm>
                <a:prstGeom prst="line">
                  <a:avLst/>
                </a:prstGeom>
                <a:ln w="317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A6EBD2F7-027D-8042-B8A5-51A0290183A0}"/>
                  </a:ext>
                </a:extLst>
              </p:cNvPr>
              <p:cNvGrpSpPr/>
              <p:nvPr/>
            </p:nvGrpSpPr>
            <p:grpSpPr>
              <a:xfrm>
                <a:off x="1948497" y="2316480"/>
                <a:ext cx="84214" cy="188595"/>
                <a:chOff x="1658936" y="2316480"/>
                <a:chExt cx="124619" cy="279082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533B724-1B2C-0444-8E11-0FCADC20E8AE}"/>
                    </a:ext>
                  </a:extLst>
                </p:cNvPr>
                <p:cNvSpPr/>
                <p:nvPr/>
              </p:nvSpPr>
              <p:spPr>
                <a:xfrm>
                  <a:off x="1658936" y="2470943"/>
                  <a:ext cx="124619" cy="1246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3" name="직선 연결선 18">
                  <a:extLst>
                    <a:ext uri="{FF2B5EF4-FFF2-40B4-BE49-F238E27FC236}">
                      <a16:creationId xmlns:a16="http://schemas.microsoft.com/office/drawing/2014/main" id="{47323912-5BE8-BD4B-AA9F-ED09BFA9A2E0}"/>
                    </a:ext>
                  </a:extLst>
                </p:cNvPr>
                <p:cNvCxnSpPr>
                  <a:stCxn id="32" idx="0"/>
                </p:cNvCxnSpPr>
                <p:nvPr/>
              </p:nvCxnSpPr>
              <p:spPr>
                <a:xfrm flipV="1">
                  <a:off x="1721246" y="2316480"/>
                  <a:ext cx="2779" cy="154463"/>
                </a:xfrm>
                <a:prstGeom prst="line">
                  <a:avLst/>
                </a:prstGeom>
                <a:ln w="317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0EA14107-76C7-B844-83F7-4D5FB26C9779}"/>
                  </a:ext>
                </a:extLst>
              </p:cNvPr>
              <p:cNvGrpSpPr/>
              <p:nvPr/>
            </p:nvGrpSpPr>
            <p:grpSpPr>
              <a:xfrm>
                <a:off x="2238057" y="2316480"/>
                <a:ext cx="84214" cy="188595"/>
                <a:chOff x="1658936" y="2316480"/>
                <a:chExt cx="124619" cy="279082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7582879-DAD9-BE41-95B4-9271512AF908}"/>
                    </a:ext>
                  </a:extLst>
                </p:cNvPr>
                <p:cNvSpPr/>
                <p:nvPr/>
              </p:nvSpPr>
              <p:spPr>
                <a:xfrm>
                  <a:off x="1658936" y="2470943"/>
                  <a:ext cx="124619" cy="1246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1" name="직선 연결선 21">
                  <a:extLst>
                    <a:ext uri="{FF2B5EF4-FFF2-40B4-BE49-F238E27FC236}">
                      <a16:creationId xmlns:a16="http://schemas.microsoft.com/office/drawing/2014/main" id="{9883F8B6-EF31-2C44-9AF8-503080139F85}"/>
                    </a:ext>
                  </a:extLst>
                </p:cNvPr>
                <p:cNvCxnSpPr>
                  <a:stCxn id="30" idx="0"/>
                </p:cNvCxnSpPr>
                <p:nvPr/>
              </p:nvCxnSpPr>
              <p:spPr>
                <a:xfrm flipV="1">
                  <a:off x="1721246" y="2316480"/>
                  <a:ext cx="2779" cy="154463"/>
                </a:xfrm>
                <a:prstGeom prst="line">
                  <a:avLst/>
                </a:prstGeom>
                <a:ln w="317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2BE6A9D5-FFC0-E545-986A-47344BE52C3C}"/>
                  </a:ext>
                </a:extLst>
              </p:cNvPr>
              <p:cNvGrpSpPr/>
              <p:nvPr/>
            </p:nvGrpSpPr>
            <p:grpSpPr>
              <a:xfrm>
                <a:off x="2527617" y="2316480"/>
                <a:ext cx="84214" cy="188595"/>
                <a:chOff x="1658936" y="2316480"/>
                <a:chExt cx="124619" cy="279082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1A822EB-A021-4C42-A1FA-6456080CB337}"/>
                    </a:ext>
                  </a:extLst>
                </p:cNvPr>
                <p:cNvSpPr/>
                <p:nvPr/>
              </p:nvSpPr>
              <p:spPr>
                <a:xfrm>
                  <a:off x="1658936" y="2470943"/>
                  <a:ext cx="124619" cy="1246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" name="직선 연결선 24">
                  <a:extLst>
                    <a:ext uri="{FF2B5EF4-FFF2-40B4-BE49-F238E27FC236}">
                      <a16:creationId xmlns:a16="http://schemas.microsoft.com/office/drawing/2014/main" id="{68F24F76-55C9-3B47-889A-E698DBE3F676}"/>
                    </a:ext>
                  </a:extLst>
                </p:cNvPr>
                <p:cNvCxnSpPr>
                  <a:stCxn id="28" idx="0"/>
                </p:cNvCxnSpPr>
                <p:nvPr/>
              </p:nvCxnSpPr>
              <p:spPr>
                <a:xfrm flipV="1">
                  <a:off x="1721246" y="2316480"/>
                  <a:ext cx="2779" cy="154463"/>
                </a:xfrm>
                <a:prstGeom prst="line">
                  <a:avLst/>
                </a:prstGeom>
                <a:ln w="317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4FC8F102-3BF6-9D4B-A090-AFC2663EC495}"/>
                  </a:ext>
                </a:extLst>
              </p:cNvPr>
              <p:cNvGrpSpPr/>
              <p:nvPr/>
            </p:nvGrpSpPr>
            <p:grpSpPr>
              <a:xfrm>
                <a:off x="2817177" y="2316480"/>
                <a:ext cx="84214" cy="188595"/>
                <a:chOff x="1658936" y="2316480"/>
                <a:chExt cx="124619" cy="279082"/>
              </a:xfrm>
            </p:grpSpPr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16FF015-F040-6243-9F66-CB32AEEAEA79}"/>
                    </a:ext>
                  </a:extLst>
                </p:cNvPr>
                <p:cNvSpPr/>
                <p:nvPr/>
              </p:nvSpPr>
              <p:spPr>
                <a:xfrm>
                  <a:off x="1658936" y="2470943"/>
                  <a:ext cx="124619" cy="1246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7" name="직선 연결선 27">
                  <a:extLst>
                    <a:ext uri="{FF2B5EF4-FFF2-40B4-BE49-F238E27FC236}">
                      <a16:creationId xmlns:a16="http://schemas.microsoft.com/office/drawing/2014/main" id="{0C6E03E0-239B-9349-8CE3-E3114AEA02BF}"/>
                    </a:ext>
                  </a:extLst>
                </p:cNvPr>
                <p:cNvCxnSpPr>
                  <a:stCxn id="26" idx="0"/>
                </p:cNvCxnSpPr>
                <p:nvPr/>
              </p:nvCxnSpPr>
              <p:spPr>
                <a:xfrm flipV="1">
                  <a:off x="1721246" y="2316480"/>
                  <a:ext cx="2779" cy="154463"/>
                </a:xfrm>
                <a:prstGeom prst="line">
                  <a:avLst/>
                </a:prstGeom>
                <a:ln w="317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44B27AA-EC9F-1940-A804-091F2AD02FB9}"/>
                  </a:ext>
                </a:extLst>
              </p:cNvPr>
              <p:cNvGrpSpPr/>
              <p:nvPr/>
            </p:nvGrpSpPr>
            <p:grpSpPr>
              <a:xfrm>
                <a:off x="3106737" y="2316480"/>
                <a:ext cx="84214" cy="188595"/>
                <a:chOff x="1658936" y="2316480"/>
                <a:chExt cx="124619" cy="279082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2163F8D-48B1-0D4B-A32E-A8EDC1212387}"/>
                    </a:ext>
                  </a:extLst>
                </p:cNvPr>
                <p:cNvSpPr/>
                <p:nvPr/>
              </p:nvSpPr>
              <p:spPr>
                <a:xfrm>
                  <a:off x="1658936" y="2470943"/>
                  <a:ext cx="124619" cy="1246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5" name="직선 연결선 30">
                  <a:extLst>
                    <a:ext uri="{FF2B5EF4-FFF2-40B4-BE49-F238E27FC236}">
                      <a16:creationId xmlns:a16="http://schemas.microsoft.com/office/drawing/2014/main" id="{5A1D6ED9-C60D-8C48-BD77-F184C3504C2F}"/>
                    </a:ext>
                  </a:extLst>
                </p:cNvPr>
                <p:cNvCxnSpPr>
                  <a:stCxn id="24" idx="0"/>
                </p:cNvCxnSpPr>
                <p:nvPr/>
              </p:nvCxnSpPr>
              <p:spPr>
                <a:xfrm flipV="1">
                  <a:off x="1721246" y="2316480"/>
                  <a:ext cx="2779" cy="154463"/>
                </a:xfrm>
                <a:prstGeom prst="line">
                  <a:avLst/>
                </a:prstGeom>
                <a:ln w="317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" name="직사각형 10">
              <a:extLst>
                <a:ext uri="{FF2B5EF4-FFF2-40B4-BE49-F238E27FC236}">
                  <a16:creationId xmlns:a16="http://schemas.microsoft.com/office/drawing/2014/main" id="{A8707E28-7C59-114A-BF46-1D0C573E8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733" y="4896655"/>
              <a:ext cx="1889066" cy="875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r>
                <a:rPr kumimoji="1" lang="ko-KR" altLang="en-US" sz="2000" b="1" dirty="0">
                  <a:solidFill>
                    <a:schemeClr val="bg1"/>
                  </a:solidFill>
                  <a:latin typeface="Sandoll ByeolpyoGomu 01 Basic" panose="020B0600000101010101" pitchFamily="34" charset="-127"/>
                  <a:ea typeface="Sandoll ByeolpyoGomu 01 Basic" panose="020B0600000101010101" pitchFamily="34" charset="-127"/>
                </a:rPr>
                <a:t>데이터의 </a:t>
              </a:r>
              <a:endParaRPr kumimoji="1" lang="en-US" altLang="ko-KR" sz="2000" b="1" dirty="0">
                <a:solidFill>
                  <a:schemeClr val="bg1"/>
                </a:solidFill>
                <a:latin typeface="Sandoll ByeolpyoGomu 01 Basic" panose="020B0600000101010101" pitchFamily="34" charset="-127"/>
                <a:ea typeface="Sandoll ByeolpyoGomu 01 Basic" panose="020B0600000101010101" pitchFamily="34" charset="-127"/>
              </a:endParaRPr>
            </a:p>
            <a:p>
              <a:r>
                <a:rPr kumimoji="1" lang="ko-KR" altLang="en-US" sz="2000" b="1" dirty="0">
                  <a:solidFill>
                    <a:schemeClr val="bg1"/>
                  </a:solidFill>
                  <a:latin typeface="Sandoll ByeolpyoGomu 01 Basic" panose="020B0600000101010101" pitchFamily="34" charset="-127"/>
                  <a:ea typeface="Sandoll ByeolpyoGomu 01 Basic" panose="020B0600000101010101" pitchFamily="34" charset="-127"/>
                </a:rPr>
                <a:t>특징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Sandoll ByeolpyoGomu 01 Basic" panose="020B0600000101010101" pitchFamily="34" charset="-127"/>
                  <a:ea typeface="Sandoll ByeolpyoGomu 01 Basic" panose="020B0600000101010101" pitchFamily="34" charset="-127"/>
                </a:rPr>
                <a:t>: X, Y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2F529A8-78EC-7845-AE1D-5605706E534F}"/>
              </a:ext>
            </a:extLst>
          </p:cNvPr>
          <p:cNvGrpSpPr/>
          <p:nvPr/>
        </p:nvGrpSpPr>
        <p:grpSpPr>
          <a:xfrm>
            <a:off x="2500149" y="1915099"/>
            <a:ext cx="1433346" cy="1182912"/>
            <a:chOff x="6324364" y="4512665"/>
            <a:chExt cx="2049780" cy="1691642"/>
          </a:xfrm>
        </p:grpSpPr>
        <p:sp>
          <p:nvSpPr>
            <p:cNvPr id="37" name="한쪽 모서리가 잘린 사각형 36">
              <a:extLst>
                <a:ext uri="{FF2B5EF4-FFF2-40B4-BE49-F238E27FC236}">
                  <a16:creationId xmlns:a16="http://schemas.microsoft.com/office/drawing/2014/main" id="{E22DB265-E6EE-FC43-8EA5-6A6C77C31FA2}"/>
                </a:ext>
              </a:extLst>
            </p:cNvPr>
            <p:cNvSpPr/>
            <p:nvPr/>
          </p:nvSpPr>
          <p:spPr>
            <a:xfrm rot="10800000" flipH="1">
              <a:off x="6324364" y="4512665"/>
              <a:ext cx="2049780" cy="1691639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각 삼각형 6">
              <a:extLst>
                <a:ext uri="{FF2B5EF4-FFF2-40B4-BE49-F238E27FC236}">
                  <a16:creationId xmlns:a16="http://schemas.microsoft.com/office/drawing/2014/main" id="{EABD863E-8F54-034A-8529-918CDB9FA4FA}"/>
                </a:ext>
              </a:extLst>
            </p:cNvPr>
            <p:cNvSpPr/>
            <p:nvPr/>
          </p:nvSpPr>
          <p:spPr>
            <a:xfrm rot="5400000">
              <a:off x="8088314" y="5918477"/>
              <a:ext cx="286226" cy="28543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8F13B18-EEA8-BE4E-BF4E-66106EFB2590}"/>
                </a:ext>
              </a:extLst>
            </p:cNvPr>
            <p:cNvGrpSpPr/>
            <p:nvPr/>
          </p:nvGrpSpPr>
          <p:grpSpPr>
            <a:xfrm>
              <a:off x="6525031" y="4512666"/>
              <a:ext cx="1648080" cy="202883"/>
              <a:chOff x="1658937" y="2316480"/>
              <a:chExt cx="1532014" cy="18859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39A6325-FC0D-7048-B64D-C708C194A4D9}"/>
                  </a:ext>
                </a:extLst>
              </p:cNvPr>
              <p:cNvGrpSpPr/>
              <p:nvPr/>
            </p:nvGrpSpPr>
            <p:grpSpPr>
              <a:xfrm>
                <a:off x="1658937" y="2316480"/>
                <a:ext cx="84214" cy="188595"/>
                <a:chOff x="1658936" y="2316480"/>
                <a:chExt cx="124619" cy="279082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BAF9AD08-906B-AB4F-870B-0D6943014576}"/>
                    </a:ext>
                  </a:extLst>
                </p:cNvPr>
                <p:cNvSpPr/>
                <p:nvPr/>
              </p:nvSpPr>
              <p:spPr>
                <a:xfrm>
                  <a:off x="1658936" y="2470943"/>
                  <a:ext cx="124619" cy="1246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1" name="직선 연결선 11">
                  <a:extLst>
                    <a:ext uri="{FF2B5EF4-FFF2-40B4-BE49-F238E27FC236}">
                      <a16:creationId xmlns:a16="http://schemas.microsoft.com/office/drawing/2014/main" id="{B988D1FB-E0AA-174D-A6AB-73E5178882CC}"/>
                    </a:ext>
                  </a:extLst>
                </p:cNvPr>
                <p:cNvCxnSpPr>
                  <a:stCxn id="60" idx="0"/>
                </p:cNvCxnSpPr>
                <p:nvPr/>
              </p:nvCxnSpPr>
              <p:spPr>
                <a:xfrm flipV="1">
                  <a:off x="1721246" y="2316480"/>
                  <a:ext cx="2779" cy="154463"/>
                </a:xfrm>
                <a:prstGeom prst="line">
                  <a:avLst/>
                </a:prstGeom>
                <a:ln w="317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85D0182-B575-224F-8A7B-74E300ADCEE5}"/>
                  </a:ext>
                </a:extLst>
              </p:cNvPr>
              <p:cNvGrpSpPr/>
              <p:nvPr/>
            </p:nvGrpSpPr>
            <p:grpSpPr>
              <a:xfrm>
                <a:off x="1948497" y="2316480"/>
                <a:ext cx="84214" cy="188595"/>
                <a:chOff x="1658936" y="2316480"/>
                <a:chExt cx="124619" cy="279082"/>
              </a:xfrm>
            </p:grpSpPr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31D44EBE-483A-0148-8CE5-3B4C8686CC22}"/>
                    </a:ext>
                  </a:extLst>
                </p:cNvPr>
                <p:cNvSpPr/>
                <p:nvPr/>
              </p:nvSpPr>
              <p:spPr>
                <a:xfrm>
                  <a:off x="1658936" y="2470943"/>
                  <a:ext cx="124619" cy="1246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18">
                  <a:extLst>
                    <a:ext uri="{FF2B5EF4-FFF2-40B4-BE49-F238E27FC236}">
                      <a16:creationId xmlns:a16="http://schemas.microsoft.com/office/drawing/2014/main" id="{2FCCA3C4-4FE2-1F4C-ABA0-35E4C31410AB}"/>
                    </a:ext>
                  </a:extLst>
                </p:cNvPr>
                <p:cNvCxnSpPr>
                  <a:stCxn id="57" idx="0"/>
                </p:cNvCxnSpPr>
                <p:nvPr/>
              </p:nvCxnSpPr>
              <p:spPr>
                <a:xfrm flipV="1">
                  <a:off x="1721246" y="2316480"/>
                  <a:ext cx="2779" cy="154463"/>
                </a:xfrm>
                <a:prstGeom prst="line">
                  <a:avLst/>
                </a:prstGeom>
                <a:ln w="317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3B37F6C7-2473-1B48-A79D-490500FA02DE}"/>
                  </a:ext>
                </a:extLst>
              </p:cNvPr>
              <p:cNvGrpSpPr/>
              <p:nvPr/>
            </p:nvGrpSpPr>
            <p:grpSpPr>
              <a:xfrm>
                <a:off x="2238057" y="2316480"/>
                <a:ext cx="84214" cy="188595"/>
                <a:chOff x="1658936" y="2316480"/>
                <a:chExt cx="124619" cy="279082"/>
              </a:xfrm>
            </p:grpSpPr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341227F-D090-9147-BA3E-C3441C2D8EE1}"/>
                    </a:ext>
                  </a:extLst>
                </p:cNvPr>
                <p:cNvSpPr/>
                <p:nvPr/>
              </p:nvSpPr>
              <p:spPr>
                <a:xfrm>
                  <a:off x="1658936" y="2470943"/>
                  <a:ext cx="124619" cy="1246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4" name="직선 연결선 21">
                  <a:extLst>
                    <a:ext uri="{FF2B5EF4-FFF2-40B4-BE49-F238E27FC236}">
                      <a16:creationId xmlns:a16="http://schemas.microsoft.com/office/drawing/2014/main" id="{1924287D-C8B5-D54A-9A10-B017FCAB77D7}"/>
                    </a:ext>
                  </a:extLst>
                </p:cNvPr>
                <p:cNvCxnSpPr>
                  <a:stCxn id="53" idx="0"/>
                </p:cNvCxnSpPr>
                <p:nvPr/>
              </p:nvCxnSpPr>
              <p:spPr>
                <a:xfrm flipV="1">
                  <a:off x="1721246" y="2316480"/>
                  <a:ext cx="2779" cy="154463"/>
                </a:xfrm>
                <a:prstGeom prst="line">
                  <a:avLst/>
                </a:prstGeom>
                <a:ln w="317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028C56F6-78DA-9B47-974A-10C282C7E070}"/>
                  </a:ext>
                </a:extLst>
              </p:cNvPr>
              <p:cNvGrpSpPr/>
              <p:nvPr/>
            </p:nvGrpSpPr>
            <p:grpSpPr>
              <a:xfrm>
                <a:off x="2527617" y="2316480"/>
                <a:ext cx="84214" cy="188595"/>
                <a:chOff x="1658936" y="2316480"/>
                <a:chExt cx="124619" cy="279082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FDE0C13-87D8-194C-9C7E-B72C11DC1DC2}"/>
                    </a:ext>
                  </a:extLst>
                </p:cNvPr>
                <p:cNvSpPr/>
                <p:nvPr/>
              </p:nvSpPr>
              <p:spPr>
                <a:xfrm>
                  <a:off x="1658936" y="2470943"/>
                  <a:ext cx="124619" cy="1246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2" name="직선 연결선 24">
                  <a:extLst>
                    <a:ext uri="{FF2B5EF4-FFF2-40B4-BE49-F238E27FC236}">
                      <a16:creationId xmlns:a16="http://schemas.microsoft.com/office/drawing/2014/main" id="{E6460A5E-3613-6F43-9EDC-C8EB8BDC776D}"/>
                    </a:ext>
                  </a:extLst>
                </p:cNvPr>
                <p:cNvCxnSpPr>
                  <a:stCxn id="51" idx="0"/>
                </p:cNvCxnSpPr>
                <p:nvPr/>
              </p:nvCxnSpPr>
              <p:spPr>
                <a:xfrm flipV="1">
                  <a:off x="1721246" y="2316480"/>
                  <a:ext cx="2779" cy="154463"/>
                </a:xfrm>
                <a:prstGeom prst="line">
                  <a:avLst/>
                </a:prstGeom>
                <a:ln w="317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820B4795-D001-AC42-BC39-742C5197127D}"/>
                  </a:ext>
                </a:extLst>
              </p:cNvPr>
              <p:cNvGrpSpPr/>
              <p:nvPr/>
            </p:nvGrpSpPr>
            <p:grpSpPr>
              <a:xfrm>
                <a:off x="2817177" y="2316480"/>
                <a:ext cx="84214" cy="188595"/>
                <a:chOff x="1658936" y="2316480"/>
                <a:chExt cx="124619" cy="279082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3AC5C19B-85AE-5448-B71C-3E0FD641130F}"/>
                    </a:ext>
                  </a:extLst>
                </p:cNvPr>
                <p:cNvSpPr/>
                <p:nvPr/>
              </p:nvSpPr>
              <p:spPr>
                <a:xfrm>
                  <a:off x="1658936" y="2470943"/>
                  <a:ext cx="124619" cy="1246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0" name="직선 연결선 27">
                  <a:extLst>
                    <a:ext uri="{FF2B5EF4-FFF2-40B4-BE49-F238E27FC236}">
                      <a16:creationId xmlns:a16="http://schemas.microsoft.com/office/drawing/2014/main" id="{3D32652D-5C26-BF49-B881-58BACD493B93}"/>
                    </a:ext>
                  </a:extLst>
                </p:cNvPr>
                <p:cNvCxnSpPr>
                  <a:stCxn id="49" idx="0"/>
                </p:cNvCxnSpPr>
                <p:nvPr/>
              </p:nvCxnSpPr>
              <p:spPr>
                <a:xfrm flipV="1">
                  <a:off x="1721246" y="2316480"/>
                  <a:ext cx="2779" cy="154463"/>
                </a:xfrm>
                <a:prstGeom prst="line">
                  <a:avLst/>
                </a:prstGeom>
                <a:ln w="317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6A9FE416-B108-5743-BCDA-5CB80E699162}"/>
                  </a:ext>
                </a:extLst>
              </p:cNvPr>
              <p:cNvGrpSpPr/>
              <p:nvPr/>
            </p:nvGrpSpPr>
            <p:grpSpPr>
              <a:xfrm>
                <a:off x="3106737" y="2316480"/>
                <a:ext cx="84214" cy="188595"/>
                <a:chOff x="1658936" y="2316480"/>
                <a:chExt cx="124619" cy="279082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658DF86B-7DE5-EA48-B39C-8781C3F84DE5}"/>
                    </a:ext>
                  </a:extLst>
                </p:cNvPr>
                <p:cNvSpPr/>
                <p:nvPr/>
              </p:nvSpPr>
              <p:spPr>
                <a:xfrm>
                  <a:off x="1658936" y="2470943"/>
                  <a:ext cx="124619" cy="1246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8" name="직선 연결선 30">
                  <a:extLst>
                    <a:ext uri="{FF2B5EF4-FFF2-40B4-BE49-F238E27FC236}">
                      <a16:creationId xmlns:a16="http://schemas.microsoft.com/office/drawing/2014/main" id="{1630140B-01FB-DD4A-8683-DFDB8B7B3FFA}"/>
                    </a:ext>
                  </a:extLst>
                </p:cNvPr>
                <p:cNvCxnSpPr>
                  <a:stCxn id="47" idx="0"/>
                </p:cNvCxnSpPr>
                <p:nvPr/>
              </p:nvCxnSpPr>
              <p:spPr>
                <a:xfrm flipV="1">
                  <a:off x="1721246" y="2316480"/>
                  <a:ext cx="2779" cy="154463"/>
                </a:xfrm>
                <a:prstGeom prst="line">
                  <a:avLst/>
                </a:prstGeom>
                <a:ln w="317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0" name="직사각형 10">
              <a:extLst>
                <a:ext uri="{FF2B5EF4-FFF2-40B4-BE49-F238E27FC236}">
                  <a16:creationId xmlns:a16="http://schemas.microsoft.com/office/drawing/2014/main" id="{4DED40C7-A2A6-7144-8E44-12728B1A6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733" y="4896656"/>
              <a:ext cx="1889066" cy="875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r>
                <a:rPr kumimoji="1" lang="ko-KR" altLang="en-US" sz="2000" b="1" dirty="0">
                  <a:solidFill>
                    <a:schemeClr val="bg1"/>
                  </a:solidFill>
                  <a:latin typeface="Sandoll ByeolpyoGomu 01 Basic" panose="020B0600000101010101" pitchFamily="34" charset="-127"/>
                  <a:ea typeface="Sandoll ByeolpyoGomu 01 Basic" panose="020B0600000101010101" pitchFamily="34" charset="-127"/>
                </a:rPr>
                <a:t>전체 레이블</a:t>
              </a:r>
              <a:endParaRPr kumimoji="1" lang="en-US" altLang="ko-KR" sz="2000" b="1" dirty="0">
                <a:solidFill>
                  <a:schemeClr val="bg1"/>
                </a:solidFill>
                <a:latin typeface="Sandoll ByeolpyoGomu 01 Basic" panose="020B0600000101010101" pitchFamily="34" charset="-127"/>
                <a:ea typeface="Sandoll ByeolpyoGomu 01 Basic" panose="020B0600000101010101" pitchFamily="34" charset="-127"/>
              </a:endParaRPr>
            </a:p>
            <a:p>
              <a:r>
                <a:rPr kumimoji="1" lang="ko-KR" altLang="en-US" sz="2000" b="1" dirty="0">
                  <a:solidFill>
                    <a:schemeClr val="bg1"/>
                  </a:solidFill>
                  <a:latin typeface="Sandoll ByeolpyoGomu 01 Basic" panose="020B0600000101010101" pitchFamily="34" charset="-127"/>
                  <a:ea typeface="Sandoll ByeolpyoGomu 01 Basic" panose="020B0600000101010101" pitchFamily="34" charset="-127"/>
                </a:rPr>
                <a:t>중 하나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Sandoll ByeolpyoGomu 01 Basic" panose="020B0600000101010101" pitchFamily="34" charset="-127"/>
                  <a:ea typeface="Sandoll ByeolpyoGomu 01 Basic" panose="020B0600000101010101" pitchFamily="34" charset="-127"/>
                </a:rPr>
                <a:t>: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Sandoll ByeolpyoGomu 01 Basic" panose="020B0600000101010101" pitchFamily="34" charset="-127"/>
                  <a:ea typeface="Sandoll ByeolpyoGomu 01 Basic" panose="020B0600000101010101" pitchFamily="34" charset="-127"/>
                </a:rPr>
                <a:t> 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Sandoll ByeolpyoGomu 01 Basic" panose="020B0600000101010101" pitchFamily="34" charset="-127"/>
                  <a:ea typeface="Sandoll ByeolpyoGomu 01 Basic" panose="020B0600000101010101" pitchFamily="34" charset="-127"/>
                </a:rPr>
                <a:t>A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2790575-6ECA-A540-947D-788FC64C0F9E}"/>
              </a:ext>
            </a:extLst>
          </p:cNvPr>
          <p:cNvGrpSpPr/>
          <p:nvPr/>
        </p:nvGrpSpPr>
        <p:grpSpPr>
          <a:xfrm>
            <a:off x="1625695" y="4166982"/>
            <a:ext cx="1670569" cy="679728"/>
            <a:chOff x="831625" y="4756671"/>
            <a:chExt cx="3451137" cy="679728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6F8CFAC-2E92-C245-9666-A288F00938FC}"/>
                </a:ext>
              </a:extLst>
            </p:cNvPr>
            <p:cNvSpPr/>
            <p:nvPr/>
          </p:nvSpPr>
          <p:spPr>
            <a:xfrm>
              <a:off x="831626" y="4756671"/>
              <a:ext cx="3451136" cy="67972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56ACBF2-AA91-FF43-9DCF-1CF4B8E75ED7}"/>
                </a:ext>
              </a:extLst>
            </p:cNvPr>
            <p:cNvSpPr txBox="1"/>
            <p:nvPr/>
          </p:nvSpPr>
          <p:spPr>
            <a:xfrm>
              <a:off x="831625" y="4911869"/>
              <a:ext cx="3451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P(X, Y | A)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0349E6B-168A-504F-B373-4698EABAD22B}"/>
              </a:ext>
            </a:extLst>
          </p:cNvPr>
          <p:cNvGrpSpPr/>
          <p:nvPr/>
        </p:nvGrpSpPr>
        <p:grpSpPr>
          <a:xfrm>
            <a:off x="1625695" y="4968511"/>
            <a:ext cx="1670569" cy="679728"/>
            <a:chOff x="831626" y="5607960"/>
            <a:chExt cx="1670569" cy="679728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807DF3E-F383-4C42-BEB1-FE7AE42F28AF}"/>
                </a:ext>
              </a:extLst>
            </p:cNvPr>
            <p:cNvSpPr/>
            <p:nvPr/>
          </p:nvSpPr>
          <p:spPr>
            <a:xfrm>
              <a:off x="831626" y="5607960"/>
              <a:ext cx="1670569" cy="6797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DA38789-986C-D24A-9EB6-426B83BEFFDC}"/>
                </a:ext>
              </a:extLst>
            </p:cNvPr>
            <p:cNvSpPr txBox="1"/>
            <p:nvPr/>
          </p:nvSpPr>
          <p:spPr>
            <a:xfrm>
              <a:off x="831626" y="5766154"/>
              <a:ext cx="1670569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P(X,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</a:t>
              </a:r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Y)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86F4D0A-C779-3049-B0FD-289D6D48D463}"/>
              </a:ext>
            </a:extLst>
          </p:cNvPr>
          <p:cNvGrpSpPr/>
          <p:nvPr/>
        </p:nvGrpSpPr>
        <p:grpSpPr>
          <a:xfrm>
            <a:off x="4827588" y="4166982"/>
            <a:ext cx="5868188" cy="801529"/>
            <a:chOff x="5102707" y="4756671"/>
            <a:chExt cx="4406361" cy="801529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33EABB0-451F-D245-866D-A4FED27CEBCD}"/>
                </a:ext>
              </a:extLst>
            </p:cNvPr>
            <p:cNvSpPr/>
            <p:nvPr/>
          </p:nvSpPr>
          <p:spPr>
            <a:xfrm>
              <a:off x="5102708" y="4756671"/>
              <a:ext cx="4406360" cy="6797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6959279-B0D5-5142-BE72-2D311B6EE835}"/>
                </a:ext>
              </a:extLst>
            </p:cNvPr>
            <p:cNvSpPr txBox="1"/>
            <p:nvPr/>
          </p:nvSpPr>
          <p:spPr>
            <a:xfrm>
              <a:off x="5102707" y="4911869"/>
              <a:ext cx="44063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레이블이 </a:t>
              </a:r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A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인 데이터가 </a:t>
              </a:r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X, Y 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특징을 모두 가질 확률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5DBFDD2-E89D-9240-8518-DEA5BB86A1E5}"/>
              </a:ext>
            </a:extLst>
          </p:cNvPr>
          <p:cNvGrpSpPr/>
          <p:nvPr/>
        </p:nvGrpSpPr>
        <p:grpSpPr>
          <a:xfrm>
            <a:off x="4822634" y="4979315"/>
            <a:ext cx="5868188" cy="679728"/>
            <a:chOff x="3671957" y="5209538"/>
            <a:chExt cx="4406361" cy="679728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C50A236-30DD-7C49-AEA3-2F26860B0225}"/>
                </a:ext>
              </a:extLst>
            </p:cNvPr>
            <p:cNvSpPr/>
            <p:nvPr/>
          </p:nvSpPr>
          <p:spPr>
            <a:xfrm>
              <a:off x="3671958" y="5209538"/>
              <a:ext cx="4406360" cy="6797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2E3D060-938D-8240-A1A7-09AF38CD3D5F}"/>
                </a:ext>
              </a:extLst>
            </p:cNvPr>
            <p:cNvSpPr txBox="1"/>
            <p:nvPr/>
          </p:nvSpPr>
          <p:spPr>
            <a:xfrm>
              <a:off x="3671957" y="5364736"/>
              <a:ext cx="4406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데이터가 </a:t>
              </a:r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X, Y 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특징을 모두 가질 확률</a:t>
              </a:r>
            </a:p>
          </p:txBody>
        </p:sp>
      </p:grpSp>
      <p:sp>
        <p:nvSpPr>
          <p:cNvPr id="76" name="오른쪽 화살표[R] 75">
            <a:extLst>
              <a:ext uri="{FF2B5EF4-FFF2-40B4-BE49-F238E27FC236}">
                <a16:creationId xmlns:a16="http://schemas.microsoft.com/office/drawing/2014/main" id="{1639F27C-6A1B-DF40-A85B-821B26410601}"/>
              </a:ext>
            </a:extLst>
          </p:cNvPr>
          <p:cNvSpPr/>
          <p:nvPr/>
        </p:nvSpPr>
        <p:spPr>
          <a:xfrm>
            <a:off x="3761244" y="4400923"/>
            <a:ext cx="60136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오른쪽 화살표[R] 76">
            <a:extLst>
              <a:ext uri="{FF2B5EF4-FFF2-40B4-BE49-F238E27FC236}">
                <a16:creationId xmlns:a16="http://schemas.microsoft.com/office/drawing/2014/main" id="{D666F475-F5F5-8149-94D6-5322901C79C5}"/>
              </a:ext>
            </a:extLst>
          </p:cNvPr>
          <p:cNvSpPr/>
          <p:nvPr/>
        </p:nvSpPr>
        <p:spPr>
          <a:xfrm>
            <a:off x="3761244" y="5176996"/>
            <a:ext cx="60136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8414781-8FF2-FB48-BCFD-4F89E9BA998D}"/>
              </a:ext>
            </a:extLst>
          </p:cNvPr>
          <p:cNvGrpSpPr/>
          <p:nvPr/>
        </p:nvGrpSpPr>
        <p:grpSpPr>
          <a:xfrm>
            <a:off x="1625695" y="5774695"/>
            <a:ext cx="1670569" cy="679728"/>
            <a:chOff x="831626" y="5607960"/>
            <a:chExt cx="1670569" cy="679728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10C7EEE-DCD5-AC41-87C4-961C87AB0A87}"/>
                </a:ext>
              </a:extLst>
            </p:cNvPr>
            <p:cNvSpPr/>
            <p:nvPr/>
          </p:nvSpPr>
          <p:spPr>
            <a:xfrm>
              <a:off x="831626" y="5607960"/>
              <a:ext cx="1670569" cy="6797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3695E3A-E669-E04E-9B6C-031AE6A31DEC}"/>
                </a:ext>
              </a:extLst>
            </p:cNvPr>
            <p:cNvSpPr txBox="1"/>
            <p:nvPr/>
          </p:nvSpPr>
          <p:spPr>
            <a:xfrm>
              <a:off x="831626" y="5766154"/>
              <a:ext cx="1670569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P(A | X, Y)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245E9EE-5C81-DE45-A683-4DA5368FF3ED}"/>
              </a:ext>
            </a:extLst>
          </p:cNvPr>
          <p:cNvGrpSpPr/>
          <p:nvPr/>
        </p:nvGrpSpPr>
        <p:grpSpPr>
          <a:xfrm>
            <a:off x="4822634" y="5785499"/>
            <a:ext cx="5868188" cy="679728"/>
            <a:chOff x="3671957" y="5209538"/>
            <a:chExt cx="4406361" cy="679728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0350767-783D-374C-8342-5F0BDD1A8E5A}"/>
                </a:ext>
              </a:extLst>
            </p:cNvPr>
            <p:cNvSpPr/>
            <p:nvPr/>
          </p:nvSpPr>
          <p:spPr>
            <a:xfrm>
              <a:off x="3671958" y="5209538"/>
              <a:ext cx="4406360" cy="6797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259B09E-2A26-BB4E-ABC1-38F2DAF3472C}"/>
                </a:ext>
              </a:extLst>
            </p:cNvPr>
            <p:cNvSpPr txBox="1"/>
            <p:nvPr/>
          </p:nvSpPr>
          <p:spPr>
            <a:xfrm>
              <a:off x="3671957" y="5364736"/>
              <a:ext cx="4406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X, Y 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특징을 모두 갖는 데이터가 레이블 </a:t>
              </a:r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A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에 속할 확률</a:t>
              </a:r>
            </a:p>
          </p:txBody>
        </p:sp>
      </p:grpSp>
      <p:sp>
        <p:nvSpPr>
          <p:cNvPr id="84" name="오른쪽 화살표[R] 83">
            <a:extLst>
              <a:ext uri="{FF2B5EF4-FFF2-40B4-BE49-F238E27FC236}">
                <a16:creationId xmlns:a16="http://schemas.microsoft.com/office/drawing/2014/main" id="{540F4F66-AE23-554E-BB48-7F42AB8D125E}"/>
              </a:ext>
            </a:extLst>
          </p:cNvPr>
          <p:cNvSpPr/>
          <p:nvPr/>
        </p:nvSpPr>
        <p:spPr>
          <a:xfrm>
            <a:off x="3761244" y="5983180"/>
            <a:ext cx="60136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5564F87-7703-5E4E-A861-F84E8F440521}"/>
              </a:ext>
            </a:extLst>
          </p:cNvPr>
          <p:cNvGrpSpPr/>
          <p:nvPr/>
        </p:nvGrpSpPr>
        <p:grpSpPr>
          <a:xfrm>
            <a:off x="1625695" y="3347167"/>
            <a:ext cx="1670569" cy="679728"/>
            <a:chOff x="831626" y="5607960"/>
            <a:chExt cx="1670569" cy="679728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70EE1F1-37A4-514A-A2A4-7E2ABE847DC0}"/>
                </a:ext>
              </a:extLst>
            </p:cNvPr>
            <p:cNvSpPr/>
            <p:nvPr/>
          </p:nvSpPr>
          <p:spPr>
            <a:xfrm>
              <a:off x="831626" y="5607960"/>
              <a:ext cx="1670569" cy="6797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7A02813-7ECA-C741-BE7B-EB79CDB1B8AD}"/>
                </a:ext>
              </a:extLst>
            </p:cNvPr>
            <p:cNvSpPr txBox="1"/>
            <p:nvPr/>
          </p:nvSpPr>
          <p:spPr>
            <a:xfrm>
              <a:off x="831626" y="5766154"/>
              <a:ext cx="1670569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P(A)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46C3E68-6AE4-5342-BAF4-B7955386F2D1}"/>
              </a:ext>
            </a:extLst>
          </p:cNvPr>
          <p:cNvGrpSpPr/>
          <p:nvPr/>
        </p:nvGrpSpPr>
        <p:grpSpPr>
          <a:xfrm>
            <a:off x="4822634" y="3357971"/>
            <a:ext cx="5868188" cy="679728"/>
            <a:chOff x="3671957" y="5209538"/>
            <a:chExt cx="4406361" cy="67972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66DD7E3-67B8-FE49-8D97-CC3F303166B9}"/>
                </a:ext>
              </a:extLst>
            </p:cNvPr>
            <p:cNvSpPr/>
            <p:nvPr/>
          </p:nvSpPr>
          <p:spPr>
            <a:xfrm>
              <a:off x="3671958" y="5209538"/>
              <a:ext cx="4406360" cy="6797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387B98D-DB2C-5A4E-B80B-2256B234C7D7}"/>
                </a:ext>
              </a:extLst>
            </p:cNvPr>
            <p:cNvSpPr txBox="1"/>
            <p:nvPr/>
          </p:nvSpPr>
          <p:spPr>
            <a:xfrm>
              <a:off x="3671957" y="5364736"/>
              <a:ext cx="4406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데이터가 레이블 </a:t>
              </a:r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A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에 속할 확률</a:t>
              </a:r>
            </a:p>
          </p:txBody>
        </p:sp>
      </p:grpSp>
      <p:sp>
        <p:nvSpPr>
          <p:cNvPr id="91" name="오른쪽 화살표[R] 90">
            <a:extLst>
              <a:ext uri="{FF2B5EF4-FFF2-40B4-BE49-F238E27FC236}">
                <a16:creationId xmlns:a16="http://schemas.microsoft.com/office/drawing/2014/main" id="{2A2D8C45-8571-8D44-BADA-11B06D5DC582}"/>
              </a:ext>
            </a:extLst>
          </p:cNvPr>
          <p:cNvSpPr/>
          <p:nvPr/>
        </p:nvSpPr>
        <p:spPr>
          <a:xfrm>
            <a:off x="3761244" y="3555652"/>
            <a:ext cx="60136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4994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2" y="214085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2.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분류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431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(3) 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결합 확률과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베이즈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정리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14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529D8DA-128C-0241-979A-3799A4B9295D}"/>
                  </a:ext>
                </a:extLst>
              </p:cNvPr>
              <p:cNvSpPr txBox="1"/>
              <p:nvPr/>
            </p:nvSpPr>
            <p:spPr>
              <a:xfrm>
                <a:off x="3504475" y="4813792"/>
                <a:ext cx="5177764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529D8DA-128C-0241-979A-3799A4B92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475" y="4813792"/>
                <a:ext cx="5177764" cy="782265"/>
              </a:xfrm>
              <a:prstGeom prst="rect">
                <a:avLst/>
              </a:prstGeom>
              <a:blipFill>
                <a:blip r:embed="rId3"/>
                <a:stretch>
                  <a:fillRect l="-490" t="-6452" r="-1225" b="-177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직사각형 92">
            <a:extLst>
              <a:ext uri="{FF2B5EF4-FFF2-40B4-BE49-F238E27FC236}">
                <a16:creationId xmlns:a16="http://schemas.microsoft.com/office/drawing/2014/main" id="{6AE09EFB-BB71-BE4D-AA6B-B49CFFB7424D}"/>
              </a:ext>
            </a:extLst>
          </p:cNvPr>
          <p:cNvSpPr/>
          <p:nvPr/>
        </p:nvSpPr>
        <p:spPr>
          <a:xfrm>
            <a:off x="1423252" y="5703100"/>
            <a:ext cx="9340210" cy="6517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데이터가 각 특징을 갖는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사건끼리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독립인 것이지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특징과 레이블이 서로 독립이라는 의미가 아니다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!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4C076D8-E03B-9545-893B-41C04A1CACC8}"/>
              </a:ext>
            </a:extLst>
          </p:cNvPr>
          <p:cNvGrpSpPr/>
          <p:nvPr/>
        </p:nvGrpSpPr>
        <p:grpSpPr>
          <a:xfrm>
            <a:off x="1154510" y="5459818"/>
            <a:ext cx="486562" cy="486562"/>
            <a:chOff x="3006281" y="1980810"/>
            <a:chExt cx="486562" cy="486562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7728389D-D23C-A142-B292-C58FE6E28BBE}"/>
                </a:ext>
              </a:extLst>
            </p:cNvPr>
            <p:cNvSpPr/>
            <p:nvPr/>
          </p:nvSpPr>
          <p:spPr>
            <a:xfrm>
              <a:off x="3006281" y="1980810"/>
              <a:ext cx="486562" cy="4865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D39946AD-B6B4-FB4A-A956-CAA9B2D29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687" y="2108988"/>
              <a:ext cx="211749" cy="21174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3E52EC7-34E7-0F4B-8DED-15FA9492D9F4}"/>
                  </a:ext>
                </a:extLst>
              </p:cNvPr>
              <p:cNvSpPr txBox="1"/>
              <p:nvPr/>
            </p:nvSpPr>
            <p:spPr>
              <a:xfrm>
                <a:off x="6005157" y="1867533"/>
                <a:ext cx="43011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3E52EC7-34E7-0F4B-8DED-15FA9492D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157" y="1867533"/>
                <a:ext cx="4301177" cy="369332"/>
              </a:xfrm>
              <a:prstGeom prst="rect">
                <a:avLst/>
              </a:prstGeom>
              <a:blipFill>
                <a:blip r:embed="rId5"/>
                <a:stretch>
                  <a:fillRect l="-588" t="-6452" r="-1471" b="-3548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직사각형 98">
            <a:extLst>
              <a:ext uri="{FF2B5EF4-FFF2-40B4-BE49-F238E27FC236}">
                <a16:creationId xmlns:a16="http://schemas.microsoft.com/office/drawing/2014/main" id="{AAFA7895-C655-6143-A4F7-DC87AFBA0882}"/>
              </a:ext>
            </a:extLst>
          </p:cNvPr>
          <p:cNvSpPr/>
          <p:nvPr/>
        </p:nvSpPr>
        <p:spPr>
          <a:xfrm>
            <a:off x="1423252" y="3341882"/>
            <a:ext cx="9340210" cy="6517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레이블이 </a:t>
            </a:r>
            <a:r>
              <a:rPr lang="en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인 데이터가 특징 </a:t>
            </a:r>
            <a:r>
              <a:rPr lang="en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X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가질 사건과 특징 </a:t>
            </a:r>
            <a:r>
              <a:rPr lang="en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Y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가질 사건은 서로 독립이다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.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22662B-36C4-3245-BE54-114FA47DD8F6}"/>
              </a:ext>
            </a:extLst>
          </p:cNvPr>
          <p:cNvSpPr/>
          <p:nvPr/>
        </p:nvSpPr>
        <p:spPr>
          <a:xfrm>
            <a:off x="1423252" y="2550317"/>
            <a:ext cx="9340210" cy="6517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어떤 한 데이터가 각 특징을 갖는 사건끼리는 서로 독립이라고 베이즈 정리에서 전제한다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6D8B037-499A-CB47-BD5D-DB5EB9EC2812}"/>
                  </a:ext>
                </a:extLst>
              </p:cNvPr>
              <p:cNvSpPr txBox="1"/>
              <p:nvPr/>
            </p:nvSpPr>
            <p:spPr>
              <a:xfrm>
                <a:off x="2128553" y="1867533"/>
                <a:ext cx="3076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6D8B037-499A-CB47-BD5D-DB5EB9EC2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553" y="1867533"/>
                <a:ext cx="3076355" cy="369332"/>
              </a:xfrm>
              <a:prstGeom prst="rect">
                <a:avLst/>
              </a:prstGeom>
              <a:blipFill>
                <a:blip r:embed="rId6"/>
                <a:stretch>
                  <a:fillRect r="-1235" b="-322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오른쪽 화살표[R] 101">
            <a:extLst>
              <a:ext uri="{FF2B5EF4-FFF2-40B4-BE49-F238E27FC236}">
                <a16:creationId xmlns:a16="http://schemas.microsoft.com/office/drawing/2014/main" id="{215DBDA8-E478-894F-95F4-36B45968A28E}"/>
              </a:ext>
            </a:extLst>
          </p:cNvPr>
          <p:cNvSpPr/>
          <p:nvPr/>
        </p:nvSpPr>
        <p:spPr>
          <a:xfrm rot="5400000">
            <a:off x="5859332" y="4272331"/>
            <a:ext cx="468050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1991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2" y="214085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2.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분류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484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(4)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나이브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베이즈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분류 적용 예시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533BCA-A495-8641-A488-FB9895ED02FA}"/>
              </a:ext>
            </a:extLst>
          </p:cNvPr>
          <p:cNvSpPr txBox="1"/>
          <p:nvPr/>
        </p:nvSpPr>
        <p:spPr>
          <a:xfrm>
            <a:off x="4823874" y="1970858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2000" dirty="0">
                <a:latin typeface="Sandoll Iyagi 01 Light" panose="020B0600000101010101" pitchFamily="34" charset="-127"/>
                <a:ea typeface="Sandoll Iyagi 01 Light" panose="020B0600000101010101" pitchFamily="34" charset="-127"/>
              </a:rPr>
              <a:t>어떻게 쓰일 수 있을까</a:t>
            </a:r>
            <a:r>
              <a:rPr kumimoji="1" lang="en-US" altLang="ko-Kore-KR" sz="2000" dirty="0">
                <a:latin typeface="Sandoll Iyagi 01 Light" panose="020B0600000101010101" pitchFamily="34" charset="-127"/>
                <a:ea typeface="Sandoll Iyagi 01 Light" panose="020B0600000101010101" pitchFamily="34" charset="-127"/>
              </a:rPr>
              <a:t>?</a:t>
            </a:r>
            <a:endParaRPr kumimoji="1" lang="ko-Kore-KR" altLang="en-US" sz="2000" dirty="0">
              <a:latin typeface="Sandoll Iyagi 01 Light" panose="020B0600000101010101" pitchFamily="34" charset="-127"/>
              <a:ea typeface="Sandoll Iyagi 01 Light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8E5A32-0F60-B847-AED0-82167204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945" y="2007302"/>
            <a:ext cx="375558" cy="3098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8A53BB-7CDF-6F4D-A771-CC5FFE919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72621" y="2015995"/>
            <a:ext cx="375558" cy="3098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B11F07-9DE2-1245-A51F-9DCC7D11B0D4}"/>
              </a:ext>
            </a:extLst>
          </p:cNvPr>
          <p:cNvSpPr txBox="1"/>
          <p:nvPr/>
        </p:nvSpPr>
        <p:spPr>
          <a:xfrm>
            <a:off x="2441784" y="2959063"/>
            <a:ext cx="7308432" cy="469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ore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받은 메일이 스팸 메일인지 아닌지를 판단하는 분류기를 만들 수 있다</a:t>
            </a:r>
            <a:r>
              <a:rPr lang="en-US" altLang="ko-Kore-KR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!</a:t>
            </a:r>
            <a:endParaRPr lang="en-US" altLang="ko-KR" dirty="0"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85DC68-93EC-7F4C-86E6-E824DF983216}"/>
              </a:ext>
            </a:extLst>
          </p:cNvPr>
          <p:cNvGrpSpPr/>
          <p:nvPr/>
        </p:nvGrpSpPr>
        <p:grpSpPr>
          <a:xfrm>
            <a:off x="3857596" y="4021977"/>
            <a:ext cx="7405607" cy="1506094"/>
            <a:chOff x="2649931" y="3703109"/>
            <a:chExt cx="7405607" cy="1506094"/>
          </a:xfrm>
        </p:grpSpPr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98E2C423-A694-8542-B50C-2E59910DFDAD}"/>
                </a:ext>
              </a:extLst>
            </p:cNvPr>
            <p:cNvSpPr/>
            <p:nvPr/>
          </p:nvSpPr>
          <p:spPr>
            <a:xfrm>
              <a:off x="2649931" y="3703109"/>
              <a:ext cx="7405606" cy="1506094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D7EF7F8-B24D-F143-A399-85314CFA3A48}"/>
                </a:ext>
              </a:extLst>
            </p:cNvPr>
            <p:cNvGrpSpPr/>
            <p:nvPr/>
          </p:nvGrpSpPr>
          <p:grpSpPr>
            <a:xfrm>
              <a:off x="2857640" y="3703109"/>
              <a:ext cx="7197898" cy="1506094"/>
              <a:chOff x="1237194" y="2284"/>
              <a:chExt cx="5026445" cy="1157919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8659B00-C38E-D543-A521-C77A2FFCC7AD}"/>
                  </a:ext>
                </a:extLst>
              </p:cNvPr>
              <p:cNvSpPr/>
              <p:nvPr/>
            </p:nvSpPr>
            <p:spPr>
              <a:xfrm>
                <a:off x="1337397" y="2284"/>
                <a:ext cx="4926242" cy="1157919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bg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000F3C-79BA-9B4A-A711-FFA7C1E45E43}"/>
                  </a:ext>
                </a:extLst>
              </p:cNvPr>
              <p:cNvSpPr txBox="1"/>
              <p:nvPr/>
            </p:nvSpPr>
            <p:spPr>
              <a:xfrm>
                <a:off x="1237194" y="2284"/>
                <a:ext cx="4878785" cy="11579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bg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2547" tIns="122547" rIns="122547" bIns="122547" numCol="1" spcCol="1270" anchor="ctr" anchorCtr="0">
                <a:noAutofit/>
              </a:bodyPr>
              <a:lstStyle/>
              <a:p>
                <a:pPr lvl="0" algn="ctr" defTabSz="666750">
                  <a:spcBef>
                    <a:spcPct val="0"/>
                  </a:spcBef>
                  <a:spcAft>
                    <a:spcPct val="35000"/>
                  </a:spcAft>
                </a:pPr>
                <a:r>
                  <a:rPr kumimoji="1" lang="ko-Kore-KR" altLang="en-US" dirty="0">
                    <a:solidFill>
                      <a:sysClr val="windowText" lastClr="000000"/>
                    </a:solidFill>
                    <a:latin typeface="Sandoll CT Sans 03 Display Rg" pitchFamily="2" charset="-127"/>
                    <a:ea typeface="Sandoll CT Sans 03 Display Rg" pitchFamily="2" charset="-127"/>
                  </a:rPr>
                  <a:t>수신한 어떤 한 메일의 내용을 키워드로 추출했을 때 </a:t>
                </a:r>
                <a:endParaRPr kumimoji="1" lang="en-US" altLang="ko-Kore-KR" dirty="0">
                  <a:solidFill>
                    <a:sysClr val="windowText" lastClr="000000"/>
                  </a:solidFill>
                  <a:latin typeface="Sandoll CT Sans 03 Display Rg" pitchFamily="2" charset="-127"/>
                  <a:ea typeface="Sandoll CT Sans 03 Display Rg" pitchFamily="2" charset="-127"/>
                </a:endParaRPr>
              </a:p>
              <a:p>
                <a:pPr lvl="0" algn="ctr" defTabSz="666750">
                  <a:spcBef>
                    <a:spcPct val="0"/>
                  </a:spcBef>
                  <a:spcAft>
                    <a:spcPct val="35000"/>
                  </a:spcAft>
                </a:pPr>
                <a:r>
                  <a:rPr kumimoji="1" lang="ko-Kore-KR" altLang="en-US" dirty="0">
                    <a:solidFill>
                      <a:sysClr val="windowText" lastClr="000000"/>
                    </a:solidFill>
                    <a:latin typeface="Sandoll CT Sans 03 Display Rg" pitchFamily="2" charset="-127"/>
                    <a:ea typeface="Sandoll CT Sans 03 Display Rg" pitchFamily="2" charset="-127"/>
                  </a:rPr>
                  <a:t>그 결과가 </a:t>
                </a:r>
                <a:r>
                  <a:rPr kumimoji="1" lang="en-US" altLang="ko-Kore-KR" sz="2000" dirty="0">
                    <a:solidFill>
                      <a:schemeClr val="accent2">
                        <a:lumMod val="50000"/>
                      </a:schemeClr>
                    </a:solidFill>
                    <a:latin typeface="Sandoll CT Sans 03 Display Rg" pitchFamily="2" charset="-127"/>
                    <a:ea typeface="Sandoll CT Sans 03 Display Rg" pitchFamily="2" charset="-127"/>
                  </a:rPr>
                  <a:t>‘</a:t>
                </a:r>
                <a:r>
                  <a:rPr kumimoji="1" lang="ko-Kore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Sandoll CT Sans 03 Display Rg" pitchFamily="2" charset="-127"/>
                    <a:ea typeface="Sandoll CT Sans 03 Display Rg" pitchFamily="2" charset="-127"/>
                  </a:rPr>
                  <a:t>광고</a:t>
                </a:r>
                <a:r>
                  <a:rPr kumimoji="1" lang="en-US" altLang="ko-Kore-KR" sz="2000" dirty="0">
                    <a:solidFill>
                      <a:schemeClr val="accent2">
                        <a:lumMod val="50000"/>
                      </a:schemeClr>
                    </a:solidFill>
                    <a:latin typeface="Sandoll CT Sans 03 Display Rg" pitchFamily="2" charset="-127"/>
                    <a:ea typeface="Sandoll CT Sans 03 Display Rg" pitchFamily="2" charset="-127"/>
                  </a:rPr>
                  <a:t>’</a:t>
                </a:r>
                <a:r>
                  <a:rPr kumimoji="1" lang="en-US" altLang="ko-KR" sz="2000" dirty="0">
                    <a:solidFill>
                      <a:schemeClr val="accent2">
                        <a:lumMod val="50000"/>
                      </a:schemeClr>
                    </a:solidFill>
                    <a:latin typeface="Sandoll CT Sans 03 Display Rg" pitchFamily="2" charset="-127"/>
                    <a:ea typeface="Sandoll CT Sans 03 Display Rg" pitchFamily="2" charset="-127"/>
                  </a:rPr>
                  <a:t>, ‘SNS’, ‘</a:t>
                </a:r>
                <a:r>
                  <a:rPr kumimoji="1"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Sandoll CT Sans 03 Display Rg" pitchFamily="2" charset="-127"/>
                    <a:ea typeface="Sandoll CT Sans 03 Display Rg" pitchFamily="2" charset="-127"/>
                  </a:rPr>
                  <a:t>결제</a:t>
                </a:r>
                <a:r>
                  <a:rPr kumimoji="1" lang="en-US" altLang="ko-KR" sz="2000" dirty="0">
                    <a:solidFill>
                      <a:schemeClr val="accent2">
                        <a:lumMod val="50000"/>
                      </a:schemeClr>
                    </a:solidFill>
                    <a:latin typeface="Sandoll CT Sans 03 Display Rg" pitchFamily="2" charset="-127"/>
                    <a:ea typeface="Sandoll CT Sans 03 Display Rg" pitchFamily="2" charset="-127"/>
                  </a:rPr>
                  <a:t>’</a:t>
                </a:r>
                <a:r>
                  <a:rPr kumimoji="1" lang="ko-KR" altLang="en-US" dirty="0" err="1">
                    <a:solidFill>
                      <a:sysClr val="windowText" lastClr="000000"/>
                    </a:solidFill>
                    <a:latin typeface="Sandoll CT Sans 03 Display Rg" pitchFamily="2" charset="-127"/>
                    <a:ea typeface="Sandoll CT Sans 03 Display Rg" pitchFamily="2" charset="-127"/>
                  </a:rPr>
                  <a:t>라고</a:t>
                </a:r>
                <a:r>
                  <a:rPr kumimoji="1" lang="ko-KR" altLang="en-US" dirty="0">
                    <a:solidFill>
                      <a:sysClr val="windowText" lastClr="000000"/>
                    </a:solidFill>
                    <a:latin typeface="Sandoll CT Sans 03 Display Rg" pitchFamily="2" charset="-127"/>
                    <a:ea typeface="Sandoll CT Sans 03 Display Rg" pitchFamily="2" charset="-127"/>
                  </a:rPr>
                  <a:t> 하자</a:t>
                </a:r>
                <a:r>
                  <a:rPr kumimoji="1" lang="en-US" altLang="ko-KR" dirty="0">
                    <a:solidFill>
                      <a:sysClr val="windowText" lastClr="000000"/>
                    </a:solidFill>
                    <a:latin typeface="Sandoll CT Sans 03 Display Rg" pitchFamily="2" charset="-127"/>
                    <a:ea typeface="Sandoll CT Sans 03 Display Rg" pitchFamily="2" charset="-127"/>
                  </a:rPr>
                  <a:t>.</a:t>
                </a:r>
              </a:p>
              <a:p>
                <a:pPr lvl="0" algn="ctr" defTabSz="666750">
                  <a:spcBef>
                    <a:spcPct val="0"/>
                  </a:spcBef>
                  <a:spcAft>
                    <a:spcPct val="35000"/>
                  </a:spcAft>
                </a:pPr>
                <a:r>
                  <a:rPr kumimoji="1" lang="ko-KR" altLang="en-US" dirty="0">
                    <a:solidFill>
                      <a:sysClr val="windowText" lastClr="000000"/>
                    </a:solidFill>
                    <a:latin typeface="Sandoll CT Sans 03 Display Rg" pitchFamily="2" charset="-127"/>
                    <a:ea typeface="Sandoll CT Sans 03 Display Rg" pitchFamily="2" charset="-127"/>
                  </a:rPr>
                  <a:t>이 키워드를 가지고 해당 메일이 스팸 메일인지 아닌지를 판단해 보자</a:t>
                </a:r>
                <a:r>
                  <a:rPr kumimoji="1" lang="en-US" altLang="ko-KR" dirty="0">
                    <a:solidFill>
                      <a:sysClr val="windowText" lastClr="000000"/>
                    </a:solidFill>
                    <a:latin typeface="Sandoll CT Sans 03 Display Rg" pitchFamily="2" charset="-127"/>
                    <a:ea typeface="Sandoll CT Sans 03 Display Rg" pitchFamily="2" charset="-127"/>
                  </a:rPr>
                  <a:t>!</a:t>
                </a:r>
              </a:p>
            </p:txBody>
          </p:sp>
        </p:grpSp>
      </p:grpSp>
      <p:sp>
        <p:nvSpPr>
          <p:cNvPr id="31" name="오른쪽 화살표[R] 30">
            <a:extLst>
              <a:ext uri="{FF2B5EF4-FFF2-40B4-BE49-F238E27FC236}">
                <a16:creationId xmlns:a16="http://schemas.microsoft.com/office/drawing/2014/main" id="{85C548AA-BAB2-B447-B332-D66FE1938503}"/>
              </a:ext>
            </a:extLst>
          </p:cNvPr>
          <p:cNvSpPr/>
          <p:nvPr/>
        </p:nvSpPr>
        <p:spPr>
          <a:xfrm rot="5400000">
            <a:off x="5860103" y="2592181"/>
            <a:ext cx="468050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2F17EC-9E7B-344B-A16D-7F8BE3E29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17" y="3424950"/>
            <a:ext cx="3786843" cy="25235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8AF7-9674-E341-9D86-6FB13E5503BE}"/>
              </a:ext>
            </a:extLst>
          </p:cNvPr>
          <p:cNvSpPr txBox="1"/>
          <p:nvPr/>
        </p:nvSpPr>
        <p:spPr>
          <a:xfrm>
            <a:off x="1023866" y="4943296"/>
            <a:ext cx="2152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C00000"/>
                </a:solidFill>
                <a:latin typeface="Sandoll WinterNight" panose="020B0600000101010101" pitchFamily="34" charset="-127"/>
                <a:ea typeface="Sandoll WinterNight" panose="020B0600000101010101" pitchFamily="34" charset="-127"/>
              </a:rPr>
              <a:t>Spam!</a:t>
            </a:r>
            <a:endParaRPr lang="ko-KR" altLang="en-US" sz="3200" dirty="0">
              <a:solidFill>
                <a:srgbClr val="C00000"/>
              </a:solidFill>
              <a:latin typeface="Sandoll WinterNight" panose="020B0600000101010101" pitchFamily="34" charset="-127"/>
              <a:ea typeface="Sandoll WinterN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4211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2" y="214085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2.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분류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484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(4)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나이브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베이즈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분류 적용 예시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D4EE1D-AB20-0043-A293-AFB4F679BD42}"/>
              </a:ext>
            </a:extLst>
          </p:cNvPr>
          <p:cNvSpPr/>
          <p:nvPr/>
        </p:nvSpPr>
        <p:spPr>
          <a:xfrm>
            <a:off x="1429899" y="1936605"/>
            <a:ext cx="9332202" cy="928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CT Sans 03 Display Rg" pitchFamily="2" charset="-127"/>
                <a:ea typeface="Sandoll CT Sans 03 Display Rg" pitchFamily="2" charset="-127"/>
              </a:rPr>
              <a:t>광고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CT Sans 03 Display Rg" pitchFamily="2" charset="-127"/>
                <a:ea typeface="Sandoll CT Sans 03 Display Rg" pitchFamily="2" charset="-127"/>
              </a:rPr>
              <a:t>(</a:t>
            </a:r>
            <a:r>
              <a:rPr lang="en-US" altLang="ko-KR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CT Sans 03 Display Rg" pitchFamily="2" charset="-127"/>
                <a:ea typeface="Sandoll CT Sans 03 Display Rg" pitchFamily="2" charset="-127"/>
              </a:rPr>
              <a:t>AD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CT Sans 03 Display Rg" pitchFamily="2" charset="-127"/>
                <a:ea typeface="Sandoll CT Sans 03 Display Rg" pitchFamily="2" charset="-127"/>
              </a:rPr>
              <a:t>)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CT Sans 03 Display Rg" pitchFamily="2" charset="-127"/>
                <a:ea typeface="Sandoll CT Sans 03 Display Rg" pitchFamily="2" charset="-127"/>
              </a:rPr>
              <a:t>SNS(</a:t>
            </a:r>
            <a:r>
              <a:rPr lang="en-US" altLang="ko-KR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CT Sans 03 Display Rg" pitchFamily="2" charset="-127"/>
                <a:ea typeface="Sandoll CT Sans 03 Display Rg" pitchFamily="2" charset="-127"/>
              </a:rPr>
              <a:t>SNS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CT Sans 03 Display Rg" pitchFamily="2" charset="-127"/>
                <a:ea typeface="Sandoll CT Sans 03 Display Rg" pitchFamily="2" charset="-127"/>
              </a:rPr>
              <a:t>)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CT Sans 03 Display Rg" pitchFamily="2" charset="-127"/>
                <a:ea typeface="Sandoll CT Sans 03 Display Rg" pitchFamily="2" charset="-127"/>
              </a:rPr>
              <a:t>결제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CT Sans 03 Display Rg" pitchFamily="2" charset="-127"/>
                <a:ea typeface="Sandoll CT Sans 03 Display Rg" pitchFamily="2" charset="-127"/>
              </a:rPr>
              <a:t>(</a:t>
            </a:r>
            <a:r>
              <a:rPr lang="en-US" altLang="ko-KR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CT Sans 03 Display Rg" pitchFamily="2" charset="-127"/>
                <a:ea typeface="Sandoll CT Sans 03 Display Rg" pitchFamily="2" charset="-127"/>
              </a:rPr>
              <a:t>PAY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CT Sans 03 Display Rg" pitchFamily="2" charset="-127"/>
                <a:ea typeface="Sandoll CT Sans 03 Display Rg" pitchFamily="2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 키워드를 갖는 메일이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CT Sans 03 Display Rg" pitchFamily="2" charset="-127"/>
                <a:ea typeface="Sandoll CT Sans 03 Display Rg" pitchFamily="2" charset="-127"/>
              </a:rPr>
              <a:t>스팸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CT Sans 03 Display Rg" pitchFamily="2" charset="-127"/>
                <a:ea typeface="Sandoll CT Sans 03 Display Rg" pitchFamily="2" charset="-127"/>
              </a:rPr>
              <a:t>(</a:t>
            </a:r>
            <a:r>
              <a:rPr lang="en-US" altLang="ko-KR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CT Sans 03 Display Rg" pitchFamily="2" charset="-127"/>
                <a:ea typeface="Sandoll CT Sans 03 Display Rg" pitchFamily="2" charset="-127"/>
              </a:rPr>
              <a:t>SPAM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CT Sans 03 Display Rg" pitchFamily="2" charset="-127"/>
                <a:ea typeface="Sandoll CT Sans 03 Display Rg" pitchFamily="2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일 확률을 구한다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.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F77DEE-3C86-B847-9BE9-49C4150056D5}"/>
              </a:ext>
            </a:extLst>
          </p:cNvPr>
          <p:cNvSpPr/>
          <p:nvPr/>
        </p:nvSpPr>
        <p:spPr>
          <a:xfrm>
            <a:off x="1429899" y="3140589"/>
            <a:ext cx="9332202" cy="928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단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,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메일이  </a:t>
            </a: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andoll CT Sans 03 Display Rg" pitchFamily="2" charset="-127"/>
                <a:ea typeface="Sandoll CT Sans 03 Display Rg" pitchFamily="2" charset="-127"/>
              </a:rPr>
              <a:t>광고</a:t>
            </a:r>
            <a:r>
              <a:rPr lang="en-US" altLang="ko-KR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,</a:t>
            </a: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</a:t>
            </a:r>
            <a:r>
              <a:rPr lang="en-US" altLang="ko-KR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andoll CT Sans 03 Display Rg" pitchFamily="2" charset="-127"/>
                <a:ea typeface="Sandoll CT Sans 03 Display Rg" pitchFamily="2" charset="-127"/>
              </a:rPr>
              <a:t>SNS</a:t>
            </a:r>
            <a:r>
              <a:rPr lang="en-US" altLang="ko-KR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,</a:t>
            </a: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Sandoll CT Sans 03 Display Rg" pitchFamily="2" charset="-127"/>
                <a:ea typeface="Sandoll CT Sans 03 Display Rg" pitchFamily="2" charset="-127"/>
              </a:rPr>
              <a:t>결제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라는 각 키워드를 가질 사건은 서로 독립이라고 가정한다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301057-A6E5-874D-AF83-3D7D7F5EDDDD}"/>
              </a:ext>
            </a:extLst>
          </p:cNvPr>
          <p:cNvGrpSpPr/>
          <p:nvPr/>
        </p:nvGrpSpPr>
        <p:grpSpPr>
          <a:xfrm>
            <a:off x="1300031" y="2987072"/>
            <a:ext cx="486562" cy="486562"/>
            <a:chOff x="3006281" y="1980810"/>
            <a:chExt cx="486562" cy="48656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F0B940E-1920-AC4D-8701-E5C22E7C7BEB}"/>
                </a:ext>
              </a:extLst>
            </p:cNvPr>
            <p:cNvSpPr/>
            <p:nvPr/>
          </p:nvSpPr>
          <p:spPr>
            <a:xfrm>
              <a:off x="3006281" y="1980810"/>
              <a:ext cx="486562" cy="4865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6BC45B8-D2D1-6F4A-9C7F-AC7C9AE76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687" y="2108988"/>
              <a:ext cx="211749" cy="21174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8D8B99-726C-C240-A4C2-6E765A5302FD}"/>
                  </a:ext>
                </a:extLst>
              </p:cNvPr>
              <p:cNvSpPr txBox="1"/>
              <p:nvPr/>
            </p:nvSpPr>
            <p:spPr>
              <a:xfrm>
                <a:off x="1182057" y="4742002"/>
                <a:ext cx="9827883" cy="651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𝑆𝑃𝐴𝑀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𝐴𝐷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𝑆𝑁𝑆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𝑃𝐴𝑌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𝐴𝐷</m:t>
                              </m:r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𝑆𝑃𝐴𝑀</m:t>
                              </m:r>
                            </m:e>
                          </m:d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𝑆𝑁𝑆</m:t>
                              </m:r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𝑆𝑃𝐴𝑀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𝑃𝐴𝑌</m:t>
                              </m:r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𝑆𝑃𝐴𝑀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𝑆𝑃𝐴𝑀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𝐴𝐷</m:t>
                              </m:r>
                            </m:e>
                          </m:d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𝑆𝑁𝑆</m:t>
                              </m:r>
                            </m:e>
                          </m:d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𝑃𝐴𝑌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8D8B99-726C-C240-A4C2-6E765A530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057" y="4742002"/>
                <a:ext cx="9827883" cy="651910"/>
              </a:xfrm>
              <a:prstGeom prst="rect">
                <a:avLst/>
              </a:prstGeom>
              <a:blipFill>
                <a:blip r:embed="rId4"/>
                <a:stretch>
                  <a:fillRect t="-5769" r="-388" b="-1538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857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2" y="214085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2.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분류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484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(4)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나이브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베이즈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분류 적용 예시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2A39B93-E39E-AA4D-8056-D603758E1205}"/>
              </a:ext>
            </a:extLst>
          </p:cNvPr>
          <p:cNvGrpSpPr/>
          <p:nvPr/>
        </p:nvGrpSpPr>
        <p:grpSpPr>
          <a:xfrm>
            <a:off x="661704" y="1982170"/>
            <a:ext cx="1888804" cy="679728"/>
            <a:chOff x="831625" y="4756671"/>
            <a:chExt cx="3451137" cy="67972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A3E9EE4-14B0-7549-829F-AA0365752AD0}"/>
                </a:ext>
              </a:extLst>
            </p:cNvPr>
            <p:cNvSpPr/>
            <p:nvPr/>
          </p:nvSpPr>
          <p:spPr>
            <a:xfrm>
              <a:off x="831626" y="4756671"/>
              <a:ext cx="3451136" cy="67972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97064F-866A-8641-9FA7-0011CA572C7C}"/>
                </a:ext>
              </a:extLst>
            </p:cNvPr>
            <p:cNvSpPr txBox="1"/>
            <p:nvPr/>
          </p:nvSpPr>
          <p:spPr>
            <a:xfrm>
              <a:off x="831625" y="4911869"/>
              <a:ext cx="3451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P(AD | SPAM)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08F63B8-5331-FD42-BE25-E5A9C1C6C3BC}"/>
              </a:ext>
            </a:extLst>
          </p:cNvPr>
          <p:cNvGrpSpPr/>
          <p:nvPr/>
        </p:nvGrpSpPr>
        <p:grpSpPr>
          <a:xfrm>
            <a:off x="661704" y="2833459"/>
            <a:ext cx="1888804" cy="679728"/>
            <a:chOff x="831626" y="5607960"/>
            <a:chExt cx="1670569" cy="67972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21FA70C-51B2-514D-8A9B-9D9022D9824D}"/>
                </a:ext>
              </a:extLst>
            </p:cNvPr>
            <p:cNvSpPr/>
            <p:nvPr/>
          </p:nvSpPr>
          <p:spPr>
            <a:xfrm>
              <a:off x="831626" y="5607960"/>
              <a:ext cx="1670569" cy="6797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D84C86-6DE4-DF4B-ACD7-E449BA34F92F}"/>
                </a:ext>
              </a:extLst>
            </p:cNvPr>
            <p:cNvSpPr txBox="1"/>
            <p:nvPr/>
          </p:nvSpPr>
          <p:spPr>
            <a:xfrm>
              <a:off x="831626" y="5766154"/>
              <a:ext cx="1670569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P(SNS | SPAM)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1ED3D69-9EFC-E24A-ABBD-59A1739D261F}"/>
              </a:ext>
            </a:extLst>
          </p:cNvPr>
          <p:cNvGrpSpPr/>
          <p:nvPr/>
        </p:nvGrpSpPr>
        <p:grpSpPr>
          <a:xfrm>
            <a:off x="3473661" y="1982170"/>
            <a:ext cx="2497813" cy="679728"/>
            <a:chOff x="5096299" y="4756671"/>
            <a:chExt cx="4412769" cy="67972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64A76BA-5624-E240-BCEB-A8697C4FCDF4}"/>
                </a:ext>
              </a:extLst>
            </p:cNvPr>
            <p:cNvSpPr/>
            <p:nvPr/>
          </p:nvSpPr>
          <p:spPr>
            <a:xfrm>
              <a:off x="5102708" y="4756671"/>
              <a:ext cx="4406360" cy="6797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B66BAD-1D56-3C46-9055-72F0220F04CB}"/>
                </a:ext>
              </a:extLst>
            </p:cNvPr>
            <p:cNvSpPr txBox="1"/>
            <p:nvPr/>
          </p:nvSpPr>
          <p:spPr>
            <a:xfrm>
              <a:off x="5096299" y="4836204"/>
              <a:ext cx="4406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스팸 메일이 </a:t>
              </a:r>
              <a:endParaRPr lang="en-US" altLang="ko-KR" sz="1400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광고라는 키워드를 가질 확률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0CD31B6-CA96-CF4D-A994-947C73519540}"/>
              </a:ext>
            </a:extLst>
          </p:cNvPr>
          <p:cNvGrpSpPr/>
          <p:nvPr/>
        </p:nvGrpSpPr>
        <p:grpSpPr>
          <a:xfrm>
            <a:off x="3473661" y="2844263"/>
            <a:ext cx="2494186" cy="679728"/>
            <a:chOff x="3671957" y="5209538"/>
            <a:chExt cx="4406361" cy="67972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549197A-EA77-9548-BD51-B106467C1ED4}"/>
                </a:ext>
              </a:extLst>
            </p:cNvPr>
            <p:cNvSpPr/>
            <p:nvPr/>
          </p:nvSpPr>
          <p:spPr>
            <a:xfrm>
              <a:off x="3671958" y="5209538"/>
              <a:ext cx="4406360" cy="6797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EC22CBE-C686-594F-910C-BC05B9EF1EFE}"/>
                </a:ext>
              </a:extLst>
            </p:cNvPr>
            <p:cNvSpPr txBox="1"/>
            <p:nvPr/>
          </p:nvSpPr>
          <p:spPr>
            <a:xfrm>
              <a:off x="3671957" y="5289455"/>
              <a:ext cx="4406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스팸 메일이</a:t>
              </a:r>
              <a:endParaRPr lang="en-US" altLang="ko-KR" sz="1400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  <a:p>
              <a:pPr algn="ctr"/>
              <a:r>
                <a:rPr lang="en-US" altLang="ko-KR" sz="14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SNS</a:t>
              </a:r>
              <a:r>
                <a:rPr lang="ko-KR" altLang="en-US" sz="14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라는 키워드를 가질 확률</a:t>
              </a:r>
            </a:p>
          </p:txBody>
        </p:sp>
      </p:grpSp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13D45332-CB69-8741-96C1-DD6E9B18D9EF}"/>
              </a:ext>
            </a:extLst>
          </p:cNvPr>
          <p:cNvSpPr/>
          <p:nvPr/>
        </p:nvSpPr>
        <p:spPr>
          <a:xfrm>
            <a:off x="2797253" y="2216111"/>
            <a:ext cx="434087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오른쪽 화살표[R] 43">
            <a:extLst>
              <a:ext uri="{FF2B5EF4-FFF2-40B4-BE49-F238E27FC236}">
                <a16:creationId xmlns:a16="http://schemas.microsoft.com/office/drawing/2014/main" id="{A7DC026E-ED8F-E84D-B667-8DF061684C0E}"/>
              </a:ext>
            </a:extLst>
          </p:cNvPr>
          <p:cNvSpPr/>
          <p:nvPr/>
        </p:nvSpPr>
        <p:spPr>
          <a:xfrm>
            <a:off x="2797253" y="3041944"/>
            <a:ext cx="434087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52DD8F3-374E-864B-8F9F-7FC26C137F82}"/>
              </a:ext>
            </a:extLst>
          </p:cNvPr>
          <p:cNvGrpSpPr/>
          <p:nvPr/>
        </p:nvGrpSpPr>
        <p:grpSpPr>
          <a:xfrm>
            <a:off x="661704" y="3679189"/>
            <a:ext cx="1888804" cy="804525"/>
            <a:chOff x="831626" y="5607960"/>
            <a:chExt cx="1670569" cy="80452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693FF7-110E-E04E-A2C0-E0BAA01C12EF}"/>
                </a:ext>
              </a:extLst>
            </p:cNvPr>
            <p:cNvSpPr/>
            <p:nvPr/>
          </p:nvSpPr>
          <p:spPr>
            <a:xfrm>
              <a:off x="831626" y="5607960"/>
              <a:ext cx="1670569" cy="6797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68AD915-75BD-9D41-981D-AE6AF1BF7BD8}"/>
                </a:ext>
              </a:extLst>
            </p:cNvPr>
            <p:cNvSpPr txBox="1"/>
            <p:nvPr/>
          </p:nvSpPr>
          <p:spPr>
            <a:xfrm>
              <a:off x="831626" y="5766154"/>
              <a:ext cx="1670569" cy="6463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P(PAY | SPAM)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EED0929-D88C-5044-9873-2BAEA5C3101A}"/>
              </a:ext>
            </a:extLst>
          </p:cNvPr>
          <p:cNvGrpSpPr/>
          <p:nvPr/>
        </p:nvGrpSpPr>
        <p:grpSpPr>
          <a:xfrm>
            <a:off x="3473661" y="3679189"/>
            <a:ext cx="2494184" cy="679728"/>
            <a:chOff x="3671957" y="5209538"/>
            <a:chExt cx="4421368" cy="67972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C19CEAF-6BA8-DC48-B3F2-74AA42075CBD}"/>
                </a:ext>
              </a:extLst>
            </p:cNvPr>
            <p:cNvSpPr/>
            <p:nvPr/>
          </p:nvSpPr>
          <p:spPr>
            <a:xfrm>
              <a:off x="3686965" y="5209538"/>
              <a:ext cx="4406360" cy="6797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FE6CCC-5249-CA46-92CF-EEE082B5C83E}"/>
                </a:ext>
              </a:extLst>
            </p:cNvPr>
            <p:cNvSpPr txBox="1"/>
            <p:nvPr/>
          </p:nvSpPr>
          <p:spPr>
            <a:xfrm>
              <a:off x="3671957" y="5287792"/>
              <a:ext cx="4406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스팸 메일이</a:t>
              </a:r>
              <a:endParaRPr lang="en-US" altLang="ko-KR" sz="1400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  <a:p>
              <a:pPr algn="ctr"/>
              <a:r>
                <a:rPr lang="ko-KR" altLang="en-US" sz="1400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결제라는</a:t>
              </a:r>
              <a:r>
                <a:rPr lang="ko-KR" altLang="en-US" sz="14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키워드를 가질 확률</a:t>
              </a:r>
            </a:p>
          </p:txBody>
        </p:sp>
      </p:grpSp>
      <p:sp>
        <p:nvSpPr>
          <p:cNvPr id="51" name="오른쪽 화살표[R] 50">
            <a:extLst>
              <a:ext uri="{FF2B5EF4-FFF2-40B4-BE49-F238E27FC236}">
                <a16:creationId xmlns:a16="http://schemas.microsoft.com/office/drawing/2014/main" id="{4BB1BB44-6B8D-0547-843E-ED3C3957E358}"/>
              </a:ext>
            </a:extLst>
          </p:cNvPr>
          <p:cNvSpPr/>
          <p:nvPr/>
        </p:nvSpPr>
        <p:spPr>
          <a:xfrm>
            <a:off x="2797254" y="3887674"/>
            <a:ext cx="43408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5CBEF8D-BE29-4D42-8D80-C36535A3CA60}"/>
              </a:ext>
            </a:extLst>
          </p:cNvPr>
          <p:cNvGrpSpPr/>
          <p:nvPr/>
        </p:nvGrpSpPr>
        <p:grpSpPr>
          <a:xfrm>
            <a:off x="6274165" y="1978570"/>
            <a:ext cx="1888804" cy="679728"/>
            <a:chOff x="831626" y="5607960"/>
            <a:chExt cx="1670569" cy="679728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32EC8D2-C6C9-664E-85E7-09051D477308}"/>
                </a:ext>
              </a:extLst>
            </p:cNvPr>
            <p:cNvSpPr/>
            <p:nvPr/>
          </p:nvSpPr>
          <p:spPr>
            <a:xfrm>
              <a:off x="831626" y="5607960"/>
              <a:ext cx="1670569" cy="6797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B7DBBD5-BF42-7C4E-80AD-3685A06F0F93}"/>
                </a:ext>
              </a:extLst>
            </p:cNvPr>
            <p:cNvSpPr txBox="1"/>
            <p:nvPr/>
          </p:nvSpPr>
          <p:spPr>
            <a:xfrm>
              <a:off x="831626" y="5766154"/>
              <a:ext cx="1670569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P(AD)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A9108EE-9436-9B4B-8070-3BCE812B9C3D}"/>
              </a:ext>
            </a:extLst>
          </p:cNvPr>
          <p:cNvGrpSpPr/>
          <p:nvPr/>
        </p:nvGrpSpPr>
        <p:grpSpPr>
          <a:xfrm>
            <a:off x="9086123" y="1978570"/>
            <a:ext cx="2494183" cy="679728"/>
            <a:chOff x="3671958" y="5209538"/>
            <a:chExt cx="4421367" cy="67972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46B3B0C-A3E3-524C-9665-10B654180446}"/>
                </a:ext>
              </a:extLst>
            </p:cNvPr>
            <p:cNvSpPr/>
            <p:nvPr/>
          </p:nvSpPr>
          <p:spPr>
            <a:xfrm>
              <a:off x="3686965" y="5209538"/>
              <a:ext cx="4406360" cy="6797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6E8FD0D-AD21-CB49-8FAF-9F0927AEA860}"/>
                </a:ext>
              </a:extLst>
            </p:cNvPr>
            <p:cNvSpPr txBox="1"/>
            <p:nvPr/>
          </p:nvSpPr>
          <p:spPr>
            <a:xfrm>
              <a:off x="3671958" y="5287792"/>
              <a:ext cx="4406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모든 메일 중 광고라는 </a:t>
              </a:r>
              <a:endParaRPr lang="en-US" altLang="ko-KR" sz="1400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키워드를 갖는 메일의 비율</a:t>
              </a:r>
              <a:endParaRPr lang="en-US" altLang="ko-KR" sz="1400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sp>
        <p:nvSpPr>
          <p:cNvPr id="58" name="오른쪽 화살표[R] 57">
            <a:extLst>
              <a:ext uri="{FF2B5EF4-FFF2-40B4-BE49-F238E27FC236}">
                <a16:creationId xmlns:a16="http://schemas.microsoft.com/office/drawing/2014/main" id="{1E4A4458-8801-5C4E-A6CC-DF2B371F8207}"/>
              </a:ext>
            </a:extLst>
          </p:cNvPr>
          <p:cNvSpPr/>
          <p:nvPr/>
        </p:nvSpPr>
        <p:spPr>
          <a:xfrm>
            <a:off x="8409715" y="2187055"/>
            <a:ext cx="43408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1E46117-D750-5A41-A392-54A943EA968A}"/>
              </a:ext>
            </a:extLst>
          </p:cNvPr>
          <p:cNvGrpSpPr/>
          <p:nvPr/>
        </p:nvGrpSpPr>
        <p:grpSpPr>
          <a:xfrm>
            <a:off x="6273788" y="2843226"/>
            <a:ext cx="1888804" cy="679728"/>
            <a:chOff x="831626" y="5607960"/>
            <a:chExt cx="1670569" cy="679728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C0315FF-8FE5-BC4A-9C0A-39FAA05DD3D5}"/>
                </a:ext>
              </a:extLst>
            </p:cNvPr>
            <p:cNvSpPr/>
            <p:nvPr/>
          </p:nvSpPr>
          <p:spPr>
            <a:xfrm>
              <a:off x="831626" y="5607960"/>
              <a:ext cx="1670569" cy="6797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B6FBC20-0133-EF45-BDCE-2681B9B1951E}"/>
                </a:ext>
              </a:extLst>
            </p:cNvPr>
            <p:cNvSpPr txBox="1"/>
            <p:nvPr/>
          </p:nvSpPr>
          <p:spPr>
            <a:xfrm>
              <a:off x="831626" y="5766154"/>
              <a:ext cx="1670569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P(SNS)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48AA76D-5FCB-6D4E-85CC-E01B479428D2}"/>
              </a:ext>
            </a:extLst>
          </p:cNvPr>
          <p:cNvGrpSpPr/>
          <p:nvPr/>
        </p:nvGrpSpPr>
        <p:grpSpPr>
          <a:xfrm>
            <a:off x="9085746" y="2843226"/>
            <a:ext cx="2494183" cy="679728"/>
            <a:chOff x="3671958" y="5209538"/>
            <a:chExt cx="4421367" cy="679728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D2E8B8E-D0A1-F144-A48A-569DBB47033D}"/>
                </a:ext>
              </a:extLst>
            </p:cNvPr>
            <p:cNvSpPr/>
            <p:nvPr/>
          </p:nvSpPr>
          <p:spPr>
            <a:xfrm>
              <a:off x="3686965" y="5209538"/>
              <a:ext cx="4406360" cy="6797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0F4AAAF-EA6D-0644-88DE-760E48D9775F}"/>
                </a:ext>
              </a:extLst>
            </p:cNvPr>
            <p:cNvSpPr txBox="1"/>
            <p:nvPr/>
          </p:nvSpPr>
          <p:spPr>
            <a:xfrm>
              <a:off x="3671958" y="5287792"/>
              <a:ext cx="4406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모든 메일 중 </a:t>
              </a:r>
              <a:r>
                <a:rPr lang="en-US" altLang="ko-KR" sz="14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SNS</a:t>
              </a:r>
              <a:r>
                <a:rPr lang="ko-KR" altLang="en-US" sz="14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라는 </a:t>
              </a:r>
              <a:endParaRPr lang="en-US" altLang="ko-KR" sz="1400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키워드를 갖는 메일의 비율</a:t>
              </a:r>
              <a:endParaRPr lang="en-US" altLang="ko-KR" sz="1400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sp>
        <p:nvSpPr>
          <p:cNvPr id="68" name="오른쪽 화살표[R] 67">
            <a:extLst>
              <a:ext uri="{FF2B5EF4-FFF2-40B4-BE49-F238E27FC236}">
                <a16:creationId xmlns:a16="http://schemas.microsoft.com/office/drawing/2014/main" id="{FBDC001F-D7FE-3D4B-B8E5-ED2084C707B6}"/>
              </a:ext>
            </a:extLst>
          </p:cNvPr>
          <p:cNvSpPr/>
          <p:nvPr/>
        </p:nvSpPr>
        <p:spPr>
          <a:xfrm>
            <a:off x="8409338" y="3051711"/>
            <a:ext cx="43408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E824E24-3F98-0B46-AEE8-50DDA8FB5109}"/>
              </a:ext>
            </a:extLst>
          </p:cNvPr>
          <p:cNvGrpSpPr/>
          <p:nvPr/>
        </p:nvGrpSpPr>
        <p:grpSpPr>
          <a:xfrm>
            <a:off x="6273788" y="3679189"/>
            <a:ext cx="1888804" cy="679728"/>
            <a:chOff x="831626" y="5607960"/>
            <a:chExt cx="1670569" cy="679728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3463EB6-D6C2-1849-A5FD-3D33D120BE1B}"/>
                </a:ext>
              </a:extLst>
            </p:cNvPr>
            <p:cNvSpPr/>
            <p:nvPr/>
          </p:nvSpPr>
          <p:spPr>
            <a:xfrm>
              <a:off x="831626" y="5607960"/>
              <a:ext cx="1670569" cy="6797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138E3E1-11C5-9845-935D-337DA76DF470}"/>
                </a:ext>
              </a:extLst>
            </p:cNvPr>
            <p:cNvSpPr txBox="1"/>
            <p:nvPr/>
          </p:nvSpPr>
          <p:spPr>
            <a:xfrm>
              <a:off x="831626" y="5766154"/>
              <a:ext cx="1670569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P(PAY)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1145D7D-2362-3B4B-8581-2E783CCA31BF}"/>
              </a:ext>
            </a:extLst>
          </p:cNvPr>
          <p:cNvGrpSpPr/>
          <p:nvPr/>
        </p:nvGrpSpPr>
        <p:grpSpPr>
          <a:xfrm>
            <a:off x="9085746" y="3679189"/>
            <a:ext cx="2494183" cy="679728"/>
            <a:chOff x="3671958" y="5209538"/>
            <a:chExt cx="4421367" cy="67972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08D3ADD-0793-D049-BE1F-B53201E29D4F}"/>
                </a:ext>
              </a:extLst>
            </p:cNvPr>
            <p:cNvSpPr/>
            <p:nvPr/>
          </p:nvSpPr>
          <p:spPr>
            <a:xfrm>
              <a:off x="3686965" y="5209538"/>
              <a:ext cx="4406360" cy="6797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ADF3E15-C785-5745-85DB-DB654B6D7DBF}"/>
                </a:ext>
              </a:extLst>
            </p:cNvPr>
            <p:cNvSpPr txBox="1"/>
            <p:nvPr/>
          </p:nvSpPr>
          <p:spPr>
            <a:xfrm>
              <a:off x="3671958" y="5287792"/>
              <a:ext cx="4406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모든 메일 중 </a:t>
              </a:r>
              <a:r>
                <a:rPr lang="en-US" altLang="ko-KR" sz="14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PAY</a:t>
              </a:r>
              <a:r>
                <a:rPr lang="ko-KR" altLang="en-US" sz="14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라는 </a:t>
              </a:r>
              <a:endParaRPr lang="en-US" altLang="ko-KR" sz="1400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키워드를 갖는 메일의 비율</a:t>
              </a:r>
              <a:endParaRPr lang="en-US" altLang="ko-KR" sz="1400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sp>
        <p:nvSpPr>
          <p:cNvPr id="75" name="오른쪽 화살표[R] 74">
            <a:extLst>
              <a:ext uri="{FF2B5EF4-FFF2-40B4-BE49-F238E27FC236}">
                <a16:creationId xmlns:a16="http://schemas.microsoft.com/office/drawing/2014/main" id="{51FF293F-B62A-4248-A8CB-4180B962F0F0}"/>
              </a:ext>
            </a:extLst>
          </p:cNvPr>
          <p:cNvSpPr/>
          <p:nvPr/>
        </p:nvSpPr>
        <p:spPr>
          <a:xfrm>
            <a:off x="8409338" y="3887674"/>
            <a:ext cx="43408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DC2720F-0CC5-534C-9020-7B132F287C47}"/>
              </a:ext>
            </a:extLst>
          </p:cNvPr>
          <p:cNvGrpSpPr/>
          <p:nvPr/>
        </p:nvGrpSpPr>
        <p:grpSpPr>
          <a:xfrm>
            <a:off x="661704" y="4715834"/>
            <a:ext cx="3755422" cy="679728"/>
            <a:chOff x="831626" y="5607960"/>
            <a:chExt cx="1670569" cy="679728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C47EBD3-CEAB-A84B-913D-AB4EB691557C}"/>
                </a:ext>
              </a:extLst>
            </p:cNvPr>
            <p:cNvSpPr/>
            <p:nvPr/>
          </p:nvSpPr>
          <p:spPr>
            <a:xfrm>
              <a:off x="831626" y="5607960"/>
              <a:ext cx="1670569" cy="6797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FF995BF-FA5D-C94C-9407-1024B8FA40FC}"/>
                </a:ext>
              </a:extLst>
            </p:cNvPr>
            <p:cNvSpPr txBox="1"/>
            <p:nvPr/>
          </p:nvSpPr>
          <p:spPr>
            <a:xfrm>
              <a:off x="831626" y="5766154"/>
              <a:ext cx="1670569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P(SPAM | AD, SNS, PAY)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D188967-FA00-3F49-BE8C-32DE45F32808}"/>
              </a:ext>
            </a:extLst>
          </p:cNvPr>
          <p:cNvGrpSpPr/>
          <p:nvPr/>
        </p:nvGrpSpPr>
        <p:grpSpPr>
          <a:xfrm>
            <a:off x="5340277" y="4715834"/>
            <a:ext cx="6239651" cy="679728"/>
            <a:chOff x="3671957" y="5209538"/>
            <a:chExt cx="4421368" cy="67972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65B35CE9-1556-B34E-96EE-CEE295101520}"/>
                </a:ext>
              </a:extLst>
            </p:cNvPr>
            <p:cNvSpPr/>
            <p:nvPr/>
          </p:nvSpPr>
          <p:spPr>
            <a:xfrm>
              <a:off x="3686965" y="5209538"/>
              <a:ext cx="4406360" cy="6797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8627823-4037-1E49-AA04-D1F758969DB5}"/>
                </a:ext>
              </a:extLst>
            </p:cNvPr>
            <p:cNvSpPr txBox="1"/>
            <p:nvPr/>
          </p:nvSpPr>
          <p:spPr>
            <a:xfrm>
              <a:off x="3671957" y="5389395"/>
              <a:ext cx="4406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광고</a:t>
              </a:r>
              <a:r>
                <a:rPr lang="en-US" altLang="ko-KR" sz="16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,</a:t>
              </a:r>
              <a:r>
                <a:rPr lang="ko-KR" altLang="en-US" sz="16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</a:t>
              </a:r>
              <a:r>
                <a:rPr lang="en-US" altLang="ko-KR" sz="16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SNS,</a:t>
              </a:r>
              <a:r>
                <a:rPr lang="ko-KR" altLang="en-US" sz="16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결제 키워드를 갖는 메일이 스팸일 확률</a:t>
              </a:r>
            </a:p>
          </p:txBody>
        </p:sp>
      </p:grpSp>
      <p:sp>
        <p:nvSpPr>
          <p:cNvPr id="89" name="오른쪽 화살표[R] 88">
            <a:extLst>
              <a:ext uri="{FF2B5EF4-FFF2-40B4-BE49-F238E27FC236}">
                <a16:creationId xmlns:a16="http://schemas.microsoft.com/office/drawing/2014/main" id="{3DCCC28A-EA1E-0D43-82E0-FFF36842190B}"/>
              </a:ext>
            </a:extLst>
          </p:cNvPr>
          <p:cNvSpPr/>
          <p:nvPr/>
        </p:nvSpPr>
        <p:spPr>
          <a:xfrm>
            <a:off x="4689632" y="4924319"/>
            <a:ext cx="43408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FFF5A8C-18F2-4A49-BC74-82EDCDE50698}"/>
              </a:ext>
            </a:extLst>
          </p:cNvPr>
          <p:cNvSpPr txBox="1"/>
          <p:nvPr/>
        </p:nvSpPr>
        <p:spPr>
          <a:xfrm>
            <a:off x="2305162" y="5755973"/>
            <a:ext cx="7308432" cy="469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스팸으로 분류될 확률이 </a:t>
            </a:r>
            <a:r>
              <a:rPr lang="ko-KR" altLang="en-US" dirty="0" err="1">
                <a:latin typeface="Sandoll Tviceket" panose="020B0600000101010101" pitchFamily="34" charset="-127"/>
                <a:ea typeface="Sandoll Tviceket" panose="020B0600000101010101" pitchFamily="34" charset="-127"/>
              </a:rPr>
              <a:t>임계치</a:t>
            </a:r>
            <a:r>
              <a: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 이상이면 해당 메일을 스팸으로 분류한다</a:t>
            </a:r>
            <a:r>
              <a:rPr lang="en-US" altLang="ko-KR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2316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순서도: 수동 입력 5">
            <a:extLst>
              <a:ext uri="{FF2B5EF4-FFF2-40B4-BE49-F238E27FC236}">
                <a16:creationId xmlns:a16="http://schemas.microsoft.com/office/drawing/2014/main" id="{CCC61B76-691B-45D4-AFD3-8D9AEBA785E2}"/>
              </a:ext>
            </a:extLst>
          </p:cNvPr>
          <p:cNvSpPr/>
          <p:nvPr/>
        </p:nvSpPr>
        <p:spPr>
          <a:xfrm rot="5400000" flipV="1">
            <a:off x="3529008" y="180975"/>
            <a:ext cx="5133980" cy="649605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3952874" y="842641"/>
            <a:ext cx="4286252" cy="5172724"/>
          </a:xfrm>
          <a:prstGeom prst="rect">
            <a:avLst/>
          </a:prstGeom>
          <a:solidFill>
            <a:srgbClr val="74BFF8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83F09-AF98-40B8-8ED9-DAC2078B40FB}"/>
              </a:ext>
            </a:extLst>
          </p:cNvPr>
          <p:cNvSpPr txBox="1"/>
          <p:nvPr/>
        </p:nvSpPr>
        <p:spPr>
          <a:xfrm>
            <a:off x="3509636" y="1602814"/>
            <a:ext cx="5172725" cy="307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latin typeface="Sandoll Gaehwa 01 Regular" panose="020B0600000101010101" pitchFamily="34" charset="-127"/>
                <a:ea typeface="Sandoll Gaehwa 01 Regular" panose="020B0600000101010101" pitchFamily="34" charset="-127"/>
              </a:rPr>
              <a:t>3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 err="1">
                <a:latin typeface="Sandoll Gaehwa 01 Regular" panose="020B0600000101010101" pitchFamily="34" charset="-127"/>
                <a:ea typeface="Sandoll Gaehwa 01 Regular" panose="020B0600000101010101" pitchFamily="34" charset="-127"/>
              </a:rPr>
              <a:t>나이브</a:t>
            </a:r>
            <a:r>
              <a:rPr lang="ko-KR" altLang="en-US" sz="3600" dirty="0">
                <a:latin typeface="Sandoll Gaehwa 01 Regular" panose="020B0600000101010101" pitchFamily="34" charset="-127"/>
                <a:ea typeface="Sandoll Gaehwa 01 Regular" panose="020B0600000101010101" pitchFamily="34" charset="-127"/>
              </a:rPr>
              <a:t> </a:t>
            </a:r>
            <a:r>
              <a:rPr lang="ko-KR" altLang="en-US" sz="3600" dirty="0" err="1">
                <a:latin typeface="Sandoll Gaehwa 01 Regular" panose="020B0600000101010101" pitchFamily="34" charset="-127"/>
                <a:ea typeface="Sandoll Gaehwa 01 Regular" panose="020B0600000101010101" pitchFamily="34" charset="-127"/>
              </a:rPr>
              <a:t>베이즈</a:t>
            </a:r>
            <a:r>
              <a:rPr lang="ko-KR" altLang="en-US" sz="3600" dirty="0">
                <a:latin typeface="Sandoll Gaehwa 01 Regular" panose="020B0600000101010101" pitchFamily="34" charset="-127"/>
                <a:ea typeface="Sandoll Gaehwa 01 Regular" panose="020B0600000101010101" pitchFamily="34" charset="-127"/>
              </a:rPr>
              <a:t> 종류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3B097D-DD94-2740-8469-4F6B05470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891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3.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종류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484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(1)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나이브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베이즈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종류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2A39B93-E39E-AA4D-8056-D603758E1205}"/>
              </a:ext>
            </a:extLst>
          </p:cNvPr>
          <p:cNvGrpSpPr/>
          <p:nvPr/>
        </p:nvGrpSpPr>
        <p:grpSpPr>
          <a:xfrm>
            <a:off x="661703" y="1947992"/>
            <a:ext cx="2569635" cy="1104490"/>
            <a:chOff x="831625" y="4756673"/>
            <a:chExt cx="3451137" cy="67972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A3E9EE4-14B0-7549-829F-AA0365752AD0}"/>
                </a:ext>
              </a:extLst>
            </p:cNvPr>
            <p:cNvSpPr/>
            <p:nvPr/>
          </p:nvSpPr>
          <p:spPr>
            <a:xfrm>
              <a:off x="831626" y="4756673"/>
              <a:ext cx="3451136" cy="67972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FBFDE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97064F-866A-8641-9FA7-0011CA572C7C}"/>
                </a:ext>
              </a:extLst>
            </p:cNvPr>
            <p:cNvSpPr txBox="1"/>
            <p:nvPr/>
          </p:nvSpPr>
          <p:spPr>
            <a:xfrm>
              <a:off x="831625" y="4911869"/>
              <a:ext cx="3451136" cy="359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가우시안</a:t>
              </a:r>
              <a:r>
                <a:rPr lang="ko-KR" altLang="en-US" sz="16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</a:t>
              </a:r>
              <a:r>
                <a:rPr lang="ko-KR" altLang="en-US" sz="1600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나이브</a:t>
              </a:r>
              <a:r>
                <a:rPr lang="ko-KR" altLang="en-US" sz="16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</a:t>
              </a:r>
              <a:r>
                <a:rPr lang="ko-KR" altLang="en-US" sz="1600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베이즈</a:t>
              </a:r>
              <a:r>
                <a:rPr lang="en-US" altLang="ko-KR" sz="16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(Gaussian NB)</a:t>
              </a:r>
              <a:endParaRPr lang="ko-KR" altLang="en-US" sz="1600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08F63B8-5331-FD42-BE25-E5A9C1C6C3BC}"/>
              </a:ext>
            </a:extLst>
          </p:cNvPr>
          <p:cNvGrpSpPr/>
          <p:nvPr/>
        </p:nvGrpSpPr>
        <p:grpSpPr>
          <a:xfrm>
            <a:off x="661704" y="3547161"/>
            <a:ext cx="2544368" cy="1110126"/>
            <a:chOff x="831626" y="5607960"/>
            <a:chExt cx="1670569" cy="67972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21FA70C-51B2-514D-8A9B-9D9022D9824D}"/>
                </a:ext>
              </a:extLst>
            </p:cNvPr>
            <p:cNvSpPr/>
            <p:nvPr/>
          </p:nvSpPr>
          <p:spPr>
            <a:xfrm>
              <a:off x="831626" y="5607960"/>
              <a:ext cx="1670569" cy="6797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D84C86-6DE4-DF4B-ACD7-E449BA34F92F}"/>
                </a:ext>
              </a:extLst>
            </p:cNvPr>
            <p:cNvSpPr txBox="1"/>
            <p:nvPr/>
          </p:nvSpPr>
          <p:spPr>
            <a:xfrm>
              <a:off x="831626" y="5766154"/>
              <a:ext cx="1670569" cy="35805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다항분포 </a:t>
              </a:r>
              <a:r>
                <a:rPr lang="ko-KR" altLang="en-US" sz="1600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나이브</a:t>
              </a:r>
              <a:r>
                <a:rPr lang="ko-KR" altLang="en-US" sz="16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</a:t>
              </a:r>
              <a:r>
                <a:rPr lang="ko-KR" altLang="en-US" sz="1600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베이즈</a:t>
              </a:r>
              <a:endParaRPr lang="en-US" altLang="ko-KR" sz="1600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  <a:p>
              <a:pPr algn="ctr"/>
              <a:r>
                <a:rPr lang="en-US" altLang="ko-KR" sz="16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(Multinomial NB)</a:t>
              </a:r>
              <a:endParaRPr lang="ko-KR" altLang="en-US" sz="1600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1ED3D69-9EFC-E24A-ABBD-59A1739D261F}"/>
              </a:ext>
            </a:extLst>
          </p:cNvPr>
          <p:cNvGrpSpPr/>
          <p:nvPr/>
        </p:nvGrpSpPr>
        <p:grpSpPr>
          <a:xfrm>
            <a:off x="4253090" y="1947992"/>
            <a:ext cx="7264256" cy="1110126"/>
            <a:chOff x="5102706" y="4756671"/>
            <a:chExt cx="4406362" cy="679728"/>
          </a:xfrm>
          <a:solidFill>
            <a:srgbClr val="C1D8B3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64A76BA-5624-E240-BCEB-A8697C4FCDF4}"/>
                </a:ext>
              </a:extLst>
            </p:cNvPr>
            <p:cNvSpPr/>
            <p:nvPr/>
          </p:nvSpPr>
          <p:spPr>
            <a:xfrm>
              <a:off x="5102708" y="4756671"/>
              <a:ext cx="4406360" cy="679728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B66BAD-1D56-3C46-9055-72F0220F04CB}"/>
                </a:ext>
              </a:extLst>
            </p:cNvPr>
            <p:cNvSpPr txBox="1"/>
            <p:nvPr/>
          </p:nvSpPr>
          <p:spPr>
            <a:xfrm>
              <a:off x="5102706" y="4975141"/>
              <a:ext cx="4406358" cy="2261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연속적인 어떤 데이터에도 적용할 수 있는 </a:t>
              </a:r>
              <a:r>
                <a:rPr lang="ko-KR" altLang="en-US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나이브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</a:t>
              </a:r>
              <a:r>
                <a:rPr lang="ko-KR" altLang="en-US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베이즈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0CD31B6-CA96-CF4D-A994-947C73519540}"/>
              </a:ext>
            </a:extLst>
          </p:cNvPr>
          <p:cNvGrpSpPr/>
          <p:nvPr/>
        </p:nvGrpSpPr>
        <p:grpSpPr>
          <a:xfrm>
            <a:off x="4241379" y="3547161"/>
            <a:ext cx="7264255" cy="1110126"/>
            <a:chOff x="3664843" y="5209538"/>
            <a:chExt cx="4413475" cy="67972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549197A-EA77-9548-BD51-B106467C1ED4}"/>
                </a:ext>
              </a:extLst>
            </p:cNvPr>
            <p:cNvSpPr/>
            <p:nvPr/>
          </p:nvSpPr>
          <p:spPr>
            <a:xfrm>
              <a:off x="3671958" y="5209538"/>
              <a:ext cx="4406360" cy="6797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EC22CBE-C686-594F-910C-BC05B9EF1EFE}"/>
                </a:ext>
              </a:extLst>
            </p:cNvPr>
            <p:cNvSpPr txBox="1"/>
            <p:nvPr/>
          </p:nvSpPr>
          <p:spPr>
            <a:xfrm>
              <a:off x="3664843" y="5287793"/>
              <a:ext cx="4406357" cy="53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카운트 데이터 즉</a:t>
              </a:r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, 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특성이 어떤 것인지 헤아린 정수 카운트 데이터에</a:t>
              </a:r>
              <a:endParaRPr lang="en-US" altLang="ko-KR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적용할 수 있는 </a:t>
              </a:r>
              <a:r>
                <a:rPr lang="ko-KR" altLang="en-US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나이브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</a:t>
              </a:r>
              <a:r>
                <a:rPr lang="ko-KR" altLang="en-US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베이즈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13D45332-CB69-8741-96C1-DD6E9B18D9EF}"/>
              </a:ext>
            </a:extLst>
          </p:cNvPr>
          <p:cNvSpPr/>
          <p:nvPr/>
        </p:nvSpPr>
        <p:spPr>
          <a:xfrm>
            <a:off x="3508751" y="2368854"/>
            <a:ext cx="434087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오른쪽 화살표[R] 43">
            <a:extLst>
              <a:ext uri="{FF2B5EF4-FFF2-40B4-BE49-F238E27FC236}">
                <a16:creationId xmlns:a16="http://schemas.microsoft.com/office/drawing/2014/main" id="{A7DC026E-ED8F-E84D-B667-8DF061684C0E}"/>
              </a:ext>
            </a:extLst>
          </p:cNvPr>
          <p:cNvSpPr/>
          <p:nvPr/>
        </p:nvSpPr>
        <p:spPr>
          <a:xfrm>
            <a:off x="3533660" y="5641156"/>
            <a:ext cx="434087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52DD8F3-374E-864B-8F9F-7FC26C137F82}"/>
              </a:ext>
            </a:extLst>
          </p:cNvPr>
          <p:cNvGrpSpPr/>
          <p:nvPr/>
        </p:nvGrpSpPr>
        <p:grpSpPr>
          <a:xfrm>
            <a:off x="661703" y="5146337"/>
            <a:ext cx="2544369" cy="1111378"/>
            <a:chOff x="831626" y="5607960"/>
            <a:chExt cx="1670569" cy="67972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693FF7-110E-E04E-A2C0-E0BAA01C12EF}"/>
                </a:ext>
              </a:extLst>
            </p:cNvPr>
            <p:cNvSpPr/>
            <p:nvPr/>
          </p:nvSpPr>
          <p:spPr>
            <a:xfrm>
              <a:off x="831626" y="5607960"/>
              <a:ext cx="1670569" cy="6797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68AD915-75BD-9D41-981D-AE6AF1BF7BD8}"/>
                </a:ext>
              </a:extLst>
            </p:cNvPr>
            <p:cNvSpPr txBox="1"/>
            <p:nvPr/>
          </p:nvSpPr>
          <p:spPr>
            <a:xfrm>
              <a:off x="831626" y="5766154"/>
              <a:ext cx="1670569" cy="35765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베르누이</a:t>
              </a:r>
              <a:r>
                <a:rPr lang="en-US" altLang="ko-KR" sz="16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</a:t>
              </a:r>
              <a:r>
                <a:rPr lang="ko-KR" altLang="en-US" sz="1600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나이브</a:t>
              </a:r>
              <a:r>
                <a:rPr lang="ko-KR" altLang="en-US" sz="16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</a:t>
              </a:r>
              <a:r>
                <a:rPr lang="ko-KR" altLang="en-US" sz="1600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베이즈</a:t>
              </a:r>
              <a:endParaRPr lang="en-US" altLang="ko-KR" sz="1600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  <a:p>
              <a:pPr algn="ctr"/>
              <a:r>
                <a:rPr lang="en-US" altLang="ko-KR" sz="16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(Bernoulli NB)</a:t>
              </a:r>
              <a:endParaRPr lang="ko-KR" altLang="en-US" sz="1600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EED0929-D88C-5044-9873-2BAEA5C3101A}"/>
              </a:ext>
            </a:extLst>
          </p:cNvPr>
          <p:cNvGrpSpPr/>
          <p:nvPr/>
        </p:nvGrpSpPr>
        <p:grpSpPr>
          <a:xfrm>
            <a:off x="4254327" y="5146335"/>
            <a:ext cx="7275968" cy="1110127"/>
            <a:chOff x="3664826" y="5209538"/>
            <a:chExt cx="4428499" cy="67972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C19CEAF-6BA8-DC48-B3F2-74AA42075CBD}"/>
                </a:ext>
              </a:extLst>
            </p:cNvPr>
            <p:cNvSpPr/>
            <p:nvPr/>
          </p:nvSpPr>
          <p:spPr>
            <a:xfrm>
              <a:off x="3686965" y="5209538"/>
              <a:ext cx="4406360" cy="6797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FE6CCC-5249-CA46-92CF-EEE082B5C83E}"/>
                </a:ext>
              </a:extLst>
            </p:cNvPr>
            <p:cNvSpPr txBox="1"/>
            <p:nvPr/>
          </p:nvSpPr>
          <p:spPr>
            <a:xfrm>
              <a:off x="3664826" y="5479888"/>
              <a:ext cx="4406358" cy="22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이진 </a:t>
              </a:r>
              <a:r>
                <a:rPr lang="ko-KR" altLang="en-US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데이터에 적용할 수 있는 </a:t>
              </a:r>
              <a:r>
                <a:rPr lang="ko-KR" altLang="en-US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나이브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</a:t>
              </a:r>
              <a:r>
                <a:rPr lang="ko-KR" altLang="en-US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베이즈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sp>
        <p:nvSpPr>
          <p:cNvPr id="51" name="오른쪽 화살표[R] 50">
            <a:extLst>
              <a:ext uri="{FF2B5EF4-FFF2-40B4-BE49-F238E27FC236}">
                <a16:creationId xmlns:a16="http://schemas.microsoft.com/office/drawing/2014/main" id="{4BB1BB44-6B8D-0547-843E-ED3C3957E358}"/>
              </a:ext>
            </a:extLst>
          </p:cNvPr>
          <p:cNvSpPr/>
          <p:nvPr/>
        </p:nvSpPr>
        <p:spPr>
          <a:xfrm>
            <a:off x="3508751" y="4006414"/>
            <a:ext cx="43408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221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순서도: 수동 입력 5">
            <a:extLst>
              <a:ext uri="{FF2B5EF4-FFF2-40B4-BE49-F238E27FC236}">
                <a16:creationId xmlns:a16="http://schemas.microsoft.com/office/drawing/2014/main" id="{CCC61B76-691B-45D4-AFD3-8D9AEBA785E2}"/>
              </a:ext>
            </a:extLst>
          </p:cNvPr>
          <p:cNvSpPr/>
          <p:nvPr/>
        </p:nvSpPr>
        <p:spPr>
          <a:xfrm rot="5400000" flipV="1">
            <a:off x="3529008" y="180975"/>
            <a:ext cx="5133980" cy="649605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3952874" y="842641"/>
            <a:ext cx="4286252" cy="5172724"/>
          </a:xfrm>
          <a:prstGeom prst="rect">
            <a:avLst/>
          </a:prstGeom>
          <a:solidFill>
            <a:srgbClr val="74BFF8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83F09-AF98-40B8-8ED9-DAC2078B40FB}"/>
              </a:ext>
            </a:extLst>
          </p:cNvPr>
          <p:cNvSpPr txBox="1"/>
          <p:nvPr/>
        </p:nvSpPr>
        <p:spPr>
          <a:xfrm>
            <a:off x="3509636" y="1602814"/>
            <a:ext cx="5172725" cy="307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latin typeface="Sandoll Gaehwa 01 Regular" panose="020B0600000101010101" pitchFamily="34" charset="-127"/>
                <a:ea typeface="Sandoll Gaehwa 01 Regular" panose="020B0600000101010101" pitchFamily="34" charset="-127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 err="1">
                <a:latin typeface="Sandoll Gaehwa 01 Regular" panose="020B0600000101010101" pitchFamily="34" charset="-127"/>
                <a:ea typeface="Sandoll Gaehwa 01 Regular" panose="020B0600000101010101" pitchFamily="34" charset="-127"/>
              </a:rPr>
              <a:t>나이브</a:t>
            </a:r>
            <a:r>
              <a:rPr lang="ko-KR" altLang="en-US" sz="3600" dirty="0">
                <a:latin typeface="Sandoll Gaehwa 01 Regular" panose="020B0600000101010101" pitchFamily="34" charset="-127"/>
                <a:ea typeface="Sandoll Gaehwa 01 Regular" panose="020B0600000101010101" pitchFamily="34" charset="-127"/>
              </a:rPr>
              <a:t> </a:t>
            </a:r>
            <a:r>
              <a:rPr lang="ko-KR" altLang="en-US" sz="3600" dirty="0" err="1">
                <a:latin typeface="Sandoll Gaehwa 01 Regular" panose="020B0600000101010101" pitchFamily="34" charset="-127"/>
                <a:ea typeface="Sandoll Gaehwa 01 Regular" panose="020B0600000101010101" pitchFamily="34" charset="-127"/>
              </a:rPr>
              <a:t>베이즈</a:t>
            </a:r>
            <a:r>
              <a:rPr lang="ko-KR" altLang="en-US" sz="3600" dirty="0">
                <a:latin typeface="Sandoll Gaehwa 01 Regular" panose="020B0600000101010101" pitchFamily="34" charset="-127"/>
                <a:ea typeface="Sandoll Gaehwa 01 Regular" panose="020B0600000101010101" pitchFamily="34" charset="-127"/>
              </a:rPr>
              <a:t> 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3B097D-DD94-2740-8469-4F6B05470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225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3.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종류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484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(1)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나이브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베이즈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종류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6F583EA-AFD3-49B2-BCDA-86FDE3B62773}"/>
              </a:ext>
            </a:extLst>
          </p:cNvPr>
          <p:cNvGrpSpPr/>
          <p:nvPr/>
        </p:nvGrpSpPr>
        <p:grpSpPr>
          <a:xfrm>
            <a:off x="716704" y="3155409"/>
            <a:ext cx="1478864" cy="679728"/>
            <a:chOff x="10198951" y="4756671"/>
            <a:chExt cx="1478864" cy="67972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CDE377F-C5F2-4CC7-A01A-7D96D682A8D8}"/>
                </a:ext>
              </a:extLst>
            </p:cNvPr>
            <p:cNvSpPr/>
            <p:nvPr/>
          </p:nvSpPr>
          <p:spPr>
            <a:xfrm>
              <a:off x="10198951" y="4756671"/>
              <a:ext cx="1478864" cy="67972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B84703-76CB-46DE-B215-F7E6970861D4}"/>
                </a:ext>
              </a:extLst>
            </p:cNvPr>
            <p:cNvSpPr txBox="1"/>
            <p:nvPr/>
          </p:nvSpPr>
          <p:spPr>
            <a:xfrm>
              <a:off x="10198951" y="4911869"/>
              <a:ext cx="1478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설명 변수</a:t>
              </a:r>
            </a:p>
          </p:txBody>
        </p:sp>
      </p:grpSp>
      <p:sp>
        <p:nvSpPr>
          <p:cNvPr id="31" name="오른쪽 화살표[R] 90">
            <a:extLst>
              <a:ext uri="{FF2B5EF4-FFF2-40B4-BE49-F238E27FC236}">
                <a16:creationId xmlns:a16="http://schemas.microsoft.com/office/drawing/2014/main" id="{48FF413F-DBA0-447C-BBC4-CF65B8851E10}"/>
              </a:ext>
            </a:extLst>
          </p:cNvPr>
          <p:cNvSpPr/>
          <p:nvPr/>
        </p:nvSpPr>
        <p:spPr>
          <a:xfrm rot="20181692">
            <a:off x="2535362" y="2814917"/>
            <a:ext cx="60136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오른쪽 화살표[R] 90">
            <a:extLst>
              <a:ext uri="{FF2B5EF4-FFF2-40B4-BE49-F238E27FC236}">
                <a16:creationId xmlns:a16="http://schemas.microsoft.com/office/drawing/2014/main" id="{60D7BEE6-6A69-4F4F-A8CB-855DB9D9A6A1}"/>
              </a:ext>
            </a:extLst>
          </p:cNvPr>
          <p:cNvSpPr/>
          <p:nvPr/>
        </p:nvSpPr>
        <p:spPr>
          <a:xfrm rot="1860087">
            <a:off x="2532628" y="4378182"/>
            <a:ext cx="60136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7F7F350-9A23-4E48-9DF6-00C0F1819357}"/>
              </a:ext>
            </a:extLst>
          </p:cNvPr>
          <p:cNvGrpSpPr/>
          <p:nvPr/>
        </p:nvGrpSpPr>
        <p:grpSpPr>
          <a:xfrm>
            <a:off x="3711682" y="2434493"/>
            <a:ext cx="1834840" cy="679728"/>
            <a:chOff x="3671957" y="5209538"/>
            <a:chExt cx="4406361" cy="67972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BBD96B2-5745-4FBC-8819-E7F634B0FA5A}"/>
                </a:ext>
              </a:extLst>
            </p:cNvPr>
            <p:cNvSpPr/>
            <p:nvPr/>
          </p:nvSpPr>
          <p:spPr>
            <a:xfrm>
              <a:off x="3671958" y="5209538"/>
              <a:ext cx="4406360" cy="6797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DEB9238-8A4E-4428-93FA-964EA2ECCBD6}"/>
                </a:ext>
              </a:extLst>
            </p:cNvPr>
            <p:cNvSpPr txBox="1"/>
            <p:nvPr/>
          </p:nvSpPr>
          <p:spPr>
            <a:xfrm>
              <a:off x="3671957" y="5364736"/>
              <a:ext cx="4406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연속형 변수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CBAC111-7F0D-4E44-9C70-494C1B59E7FD}"/>
              </a:ext>
            </a:extLst>
          </p:cNvPr>
          <p:cNvGrpSpPr/>
          <p:nvPr/>
        </p:nvGrpSpPr>
        <p:grpSpPr>
          <a:xfrm>
            <a:off x="3711681" y="4391704"/>
            <a:ext cx="1834840" cy="679728"/>
            <a:chOff x="3671957" y="5209538"/>
            <a:chExt cx="4406361" cy="679728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A7E0EF9-A15D-4D34-83DF-C1956ED23D06}"/>
                </a:ext>
              </a:extLst>
            </p:cNvPr>
            <p:cNvSpPr/>
            <p:nvPr/>
          </p:nvSpPr>
          <p:spPr>
            <a:xfrm>
              <a:off x="3671958" y="5209538"/>
              <a:ext cx="4406360" cy="6797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3470432-6FEA-4465-8808-C04CBCC5EAA8}"/>
                </a:ext>
              </a:extLst>
            </p:cNvPr>
            <p:cNvSpPr txBox="1"/>
            <p:nvPr/>
          </p:nvSpPr>
          <p:spPr>
            <a:xfrm>
              <a:off x="3671957" y="5364736"/>
              <a:ext cx="4406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범주형 변수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1AA01FA-5128-4374-BF91-CA903186821C}"/>
              </a:ext>
            </a:extLst>
          </p:cNvPr>
          <p:cNvGrpSpPr/>
          <p:nvPr/>
        </p:nvGrpSpPr>
        <p:grpSpPr>
          <a:xfrm>
            <a:off x="7292469" y="3812639"/>
            <a:ext cx="3935588" cy="679728"/>
            <a:chOff x="831626" y="5607960"/>
            <a:chExt cx="1670569" cy="679728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8657F0C-96D5-49FB-844C-70B38E509B9A}"/>
                </a:ext>
              </a:extLst>
            </p:cNvPr>
            <p:cNvSpPr/>
            <p:nvPr/>
          </p:nvSpPr>
          <p:spPr>
            <a:xfrm>
              <a:off x="831626" y="5607960"/>
              <a:ext cx="1670569" cy="6797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196A3C4-BA5E-4311-8F39-FB3C44D9A69A}"/>
                </a:ext>
              </a:extLst>
            </p:cNvPr>
            <p:cNvSpPr txBox="1"/>
            <p:nvPr/>
          </p:nvSpPr>
          <p:spPr>
            <a:xfrm>
              <a:off x="831626" y="5766154"/>
              <a:ext cx="1670569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다항분포 </a:t>
              </a:r>
              <a:r>
                <a:rPr lang="ko-KR" altLang="en-US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나이브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</a:t>
              </a:r>
              <a:r>
                <a:rPr lang="ko-KR" altLang="en-US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베이즈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sp>
        <p:nvSpPr>
          <p:cNvPr id="74" name="오른쪽 화살표[R] 90">
            <a:extLst>
              <a:ext uri="{FF2B5EF4-FFF2-40B4-BE49-F238E27FC236}">
                <a16:creationId xmlns:a16="http://schemas.microsoft.com/office/drawing/2014/main" id="{66608BCE-43F6-40AC-8C7E-8F9CB4F1FBF1}"/>
              </a:ext>
            </a:extLst>
          </p:cNvPr>
          <p:cNvSpPr/>
          <p:nvPr/>
        </p:nvSpPr>
        <p:spPr>
          <a:xfrm>
            <a:off x="6041034" y="2683538"/>
            <a:ext cx="60136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화살표[R] 90">
            <a:extLst>
              <a:ext uri="{FF2B5EF4-FFF2-40B4-BE49-F238E27FC236}">
                <a16:creationId xmlns:a16="http://schemas.microsoft.com/office/drawing/2014/main" id="{3A89626B-CA4C-426F-9BBE-F88613696FCE}"/>
              </a:ext>
            </a:extLst>
          </p:cNvPr>
          <p:cNvSpPr/>
          <p:nvPr/>
        </p:nvSpPr>
        <p:spPr>
          <a:xfrm>
            <a:off x="6041034" y="4026014"/>
            <a:ext cx="60136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F9168AE-B310-4009-A62C-423D6D766A45}"/>
              </a:ext>
            </a:extLst>
          </p:cNvPr>
          <p:cNvGrpSpPr/>
          <p:nvPr/>
        </p:nvGrpSpPr>
        <p:grpSpPr>
          <a:xfrm>
            <a:off x="7292469" y="2434493"/>
            <a:ext cx="3935588" cy="679728"/>
            <a:chOff x="831626" y="5607960"/>
            <a:chExt cx="1670569" cy="67972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E45BC21-CD29-4267-A7A2-1359ABB005F6}"/>
                </a:ext>
              </a:extLst>
            </p:cNvPr>
            <p:cNvSpPr/>
            <p:nvPr/>
          </p:nvSpPr>
          <p:spPr>
            <a:xfrm>
              <a:off x="831626" y="5607960"/>
              <a:ext cx="1670569" cy="6797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FEF82D7-9160-421C-8632-BA46A8F62FBF}"/>
                </a:ext>
              </a:extLst>
            </p:cNvPr>
            <p:cNvSpPr txBox="1"/>
            <p:nvPr/>
          </p:nvSpPr>
          <p:spPr>
            <a:xfrm>
              <a:off x="831626" y="5766154"/>
              <a:ext cx="1670569" cy="4320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가우시안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</a:t>
              </a:r>
              <a:r>
                <a:rPr lang="ko-KR" altLang="en-US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나이브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</a:t>
              </a:r>
              <a:r>
                <a:rPr lang="ko-KR" altLang="en-US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베이즈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7368C4DB-C2E7-429D-8094-181E38333F63}"/>
              </a:ext>
            </a:extLst>
          </p:cNvPr>
          <p:cNvGrpSpPr/>
          <p:nvPr/>
        </p:nvGrpSpPr>
        <p:grpSpPr>
          <a:xfrm>
            <a:off x="7292469" y="4947734"/>
            <a:ext cx="3935588" cy="679728"/>
            <a:chOff x="831626" y="5607960"/>
            <a:chExt cx="1670569" cy="67972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10C10D3-D619-4E46-BD29-56FA4598F29E}"/>
                </a:ext>
              </a:extLst>
            </p:cNvPr>
            <p:cNvSpPr/>
            <p:nvPr/>
          </p:nvSpPr>
          <p:spPr>
            <a:xfrm>
              <a:off x="831626" y="5607960"/>
              <a:ext cx="1670569" cy="6797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83B517A-8D63-4DFC-8C5F-E30C5E972A4D}"/>
                </a:ext>
              </a:extLst>
            </p:cNvPr>
            <p:cNvSpPr txBox="1"/>
            <p:nvPr/>
          </p:nvSpPr>
          <p:spPr>
            <a:xfrm>
              <a:off x="831626" y="5766154"/>
              <a:ext cx="1670569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베르누이 </a:t>
              </a:r>
              <a:r>
                <a:rPr lang="ko-KR" altLang="en-US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나이브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</a:t>
              </a:r>
              <a:r>
                <a:rPr lang="ko-KR" altLang="en-US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베이즈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8C71EA8-EBDE-46F6-9D6A-AD23CCFE0484}"/>
              </a:ext>
            </a:extLst>
          </p:cNvPr>
          <p:cNvSpPr txBox="1"/>
          <p:nvPr/>
        </p:nvSpPr>
        <p:spPr>
          <a:xfrm flipH="1">
            <a:off x="5839643" y="4860621"/>
            <a:ext cx="100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이진형 변수</a:t>
            </a:r>
          </a:p>
        </p:txBody>
      </p:sp>
      <p:sp>
        <p:nvSpPr>
          <p:cNvPr id="93" name="오른쪽 화살표[R] 90">
            <a:extLst>
              <a:ext uri="{FF2B5EF4-FFF2-40B4-BE49-F238E27FC236}">
                <a16:creationId xmlns:a16="http://schemas.microsoft.com/office/drawing/2014/main" id="{A0BA92E3-C866-483B-A96E-749C7B6AD5BB}"/>
              </a:ext>
            </a:extLst>
          </p:cNvPr>
          <p:cNvSpPr/>
          <p:nvPr/>
        </p:nvSpPr>
        <p:spPr>
          <a:xfrm>
            <a:off x="6041034" y="5156219"/>
            <a:ext cx="60136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8260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3.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종류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6748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(2)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가우시안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나이브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베이즈</a:t>
            </a:r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(Gaussian NB)</a:t>
            </a:r>
            <a:endParaRPr lang="ko-KR" altLang="en-US" sz="2400" b="1" dirty="0">
              <a:latin typeface="KHNPHanullimOTF" panose="020B0600000101010101" pitchFamily="34" charset="-127"/>
              <a:ea typeface="KHNPHanullim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5A4DF3-3CD3-4A43-A634-C60AE02DA957}"/>
              </a:ext>
            </a:extLst>
          </p:cNvPr>
          <p:cNvSpPr/>
          <p:nvPr/>
        </p:nvSpPr>
        <p:spPr>
          <a:xfrm>
            <a:off x="1195719" y="2243442"/>
            <a:ext cx="9800555" cy="928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특징들의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값이 정규 분포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(</a:t>
            </a: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가우시안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분포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)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돼 있다는 가정 하에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조건부 확률을 계산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sp>
        <p:nvSpPr>
          <p:cNvPr id="9" name="오른쪽 화살표[R] 32">
            <a:extLst>
              <a:ext uri="{FF2B5EF4-FFF2-40B4-BE49-F238E27FC236}">
                <a16:creationId xmlns:a16="http://schemas.microsoft.com/office/drawing/2014/main" id="{1593C635-4146-4CD7-98D6-B4BD95C62D14}"/>
              </a:ext>
            </a:extLst>
          </p:cNvPr>
          <p:cNvSpPr/>
          <p:nvPr/>
        </p:nvSpPr>
        <p:spPr>
          <a:xfrm rot="5400000">
            <a:off x="5706818" y="3819682"/>
            <a:ext cx="778354" cy="432795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45E982-BEFD-4ED9-BA27-FE43E83321B5}"/>
              </a:ext>
            </a:extLst>
          </p:cNvPr>
          <p:cNvSpPr txBox="1"/>
          <p:nvPr/>
        </p:nvSpPr>
        <p:spPr>
          <a:xfrm>
            <a:off x="2441779" y="4685643"/>
            <a:ext cx="730843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정규분포를 가정한 표본들을 대상으로 조건부 독립을 나타내고</a:t>
            </a:r>
            <a:r>
              <a:rPr lang="en-US" altLang="ko-KR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항상 같은 분포를 갖는 조건에서 분자의 값이 가장 큰 경우를</a:t>
            </a:r>
            <a:endParaRPr lang="en-US" altLang="ko-KR" dirty="0"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즉</a:t>
            </a:r>
            <a:r>
              <a:rPr lang="en-US" altLang="ko-KR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, </a:t>
            </a:r>
            <a:r>
              <a: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확률이 가장 높은 경우를 </a:t>
            </a:r>
            <a:r>
              <a:rPr lang="en-US" altLang="ko-KR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“</a:t>
            </a:r>
            <a:r>
              <a: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선택</a:t>
            </a:r>
            <a:r>
              <a:rPr lang="en-US" altLang="ko-KR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＂</a:t>
            </a:r>
            <a:r>
              <a: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하는 것</a:t>
            </a:r>
            <a:endParaRPr lang="en-US" altLang="ko-KR" dirty="0"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450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3.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종류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713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(2)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가우시안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나이브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베이즈</a:t>
            </a:r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(Gaussian NB)</a:t>
            </a:r>
            <a:endParaRPr lang="ko-KR" altLang="en-US" sz="2400" b="1" dirty="0">
              <a:latin typeface="KHNPHanullimOTF" panose="020B0600000101010101" pitchFamily="34" charset="-127"/>
              <a:ea typeface="KHNPHanullim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5A4DF3-3CD3-4A43-A634-C60AE02DA957}"/>
              </a:ext>
            </a:extLst>
          </p:cNvPr>
          <p:cNvSpPr/>
          <p:nvPr/>
        </p:nvSpPr>
        <p:spPr>
          <a:xfrm>
            <a:off x="1195719" y="2106443"/>
            <a:ext cx="9800555" cy="928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연속적인 성질이 있는 특징이 있는 데이터를 분류하는 데 적합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EB014D-BBA3-4620-BECD-AB3D99185846}"/>
              </a:ext>
            </a:extLst>
          </p:cNvPr>
          <p:cNvSpPr/>
          <p:nvPr/>
        </p:nvSpPr>
        <p:spPr>
          <a:xfrm>
            <a:off x="1195720" y="3528025"/>
            <a:ext cx="9800555" cy="928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분류 과정에서 클래스별로 각 특성의 표준편차와 평균을 저장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B0C54E-CA0B-42DF-9A06-2AA5C4471990}"/>
              </a:ext>
            </a:extLst>
          </p:cNvPr>
          <p:cNvSpPr/>
          <p:nvPr/>
        </p:nvSpPr>
        <p:spPr>
          <a:xfrm>
            <a:off x="1195719" y="4949607"/>
            <a:ext cx="9800555" cy="928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주로 높은 차원을 가진 데이터에 사용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778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3.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종류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6748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(3) 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다항분포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나이브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베이즈</a:t>
            </a:r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</a:t>
            </a:r>
            <a:r>
              <a:rPr lang="en-US" altLang="ko-KR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Multunomial</a:t>
            </a:r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NB)</a:t>
            </a:r>
            <a:endParaRPr lang="ko-KR" altLang="en-US" sz="2400" b="1" dirty="0">
              <a:latin typeface="KHNPHanullimOTF" panose="020B0600000101010101" pitchFamily="34" charset="-127"/>
              <a:ea typeface="KHNPHanullim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5A4DF3-3CD3-4A43-A634-C60AE02DA957}"/>
              </a:ext>
            </a:extLst>
          </p:cNvPr>
          <p:cNvSpPr/>
          <p:nvPr/>
        </p:nvSpPr>
        <p:spPr>
          <a:xfrm>
            <a:off x="1195719" y="2243442"/>
            <a:ext cx="9800555" cy="928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데이터의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특징이 출현 횟수로 표현됐을 때 사용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sp>
        <p:nvSpPr>
          <p:cNvPr id="9" name="오른쪽 화살표[R] 32">
            <a:extLst>
              <a:ext uri="{FF2B5EF4-FFF2-40B4-BE49-F238E27FC236}">
                <a16:creationId xmlns:a16="http://schemas.microsoft.com/office/drawing/2014/main" id="{1593C635-4146-4CD7-98D6-B4BD95C62D14}"/>
              </a:ext>
            </a:extLst>
          </p:cNvPr>
          <p:cNvSpPr/>
          <p:nvPr/>
        </p:nvSpPr>
        <p:spPr>
          <a:xfrm rot="5400000">
            <a:off x="5706818" y="3819682"/>
            <a:ext cx="778354" cy="432795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45E982-BEFD-4ED9-BA27-FE43E83321B5}"/>
              </a:ext>
            </a:extLst>
          </p:cNvPr>
          <p:cNvSpPr txBox="1"/>
          <p:nvPr/>
        </p:nvSpPr>
        <p:spPr>
          <a:xfrm>
            <a:off x="2441779" y="4685643"/>
            <a:ext cx="730843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즉</a:t>
            </a:r>
            <a:r>
              <a:rPr lang="en-US" altLang="ko-KR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, </a:t>
            </a:r>
            <a:r>
              <a: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비연속적인 데이터 값에 대해서</a:t>
            </a:r>
            <a:endParaRPr lang="en-US" altLang="ko-KR" dirty="0"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여러 가지의 분류 중 선택하는 방법</a:t>
            </a:r>
            <a:endParaRPr lang="en-US" altLang="ko-KR" dirty="0"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215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2" y="214085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3.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종류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6748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(3) 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다항분포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나이브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베이즈</a:t>
            </a:r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</a:t>
            </a:r>
            <a:r>
              <a:rPr lang="en-US" altLang="ko-KR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Multunomial</a:t>
            </a:r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NB)</a:t>
            </a:r>
            <a:endParaRPr lang="ko-KR" altLang="en-US" sz="2400" b="1" dirty="0">
              <a:latin typeface="KHNPHanullimOTF" panose="020B0600000101010101" pitchFamily="34" charset="-127"/>
              <a:ea typeface="KHNPHanullim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DAD026-3BE1-472A-9B94-6020A5F03BBD}"/>
              </a:ext>
            </a:extLst>
          </p:cNvPr>
          <p:cNvSpPr/>
          <p:nvPr/>
        </p:nvSpPr>
        <p:spPr>
          <a:xfrm>
            <a:off x="1195721" y="4661739"/>
            <a:ext cx="9800555" cy="928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분류 과정에서 클래스별로 특성의 평균을 계산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pic>
        <p:nvPicPr>
          <p:cNvPr id="4" name="그래픽 3" descr="주사위 단색으로 채워진">
            <a:extLst>
              <a:ext uri="{FF2B5EF4-FFF2-40B4-BE49-F238E27FC236}">
                <a16:creationId xmlns:a16="http://schemas.microsoft.com/office/drawing/2014/main" id="{A3FFA066-549C-4246-B051-2880675DF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043" y="2157713"/>
            <a:ext cx="1271286" cy="1271286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A359E12-5583-4CFC-BA98-3CB46E5C2D30}"/>
              </a:ext>
            </a:extLst>
          </p:cNvPr>
          <p:cNvGraphicFramePr>
            <a:graphicFrameLocks noGrp="1"/>
          </p:cNvGraphicFramePr>
          <p:nvPr/>
        </p:nvGraphicFramePr>
        <p:xfrm>
          <a:off x="6309358" y="2678355"/>
          <a:ext cx="4439922" cy="498348"/>
        </p:xfrm>
        <a:graphic>
          <a:graphicData uri="http://schemas.openxmlformats.org/drawingml/2006/table">
            <a:tbl>
              <a:tblPr/>
              <a:tblGrid>
                <a:gridCol w="739987">
                  <a:extLst>
                    <a:ext uri="{9D8B030D-6E8A-4147-A177-3AD203B41FA5}">
                      <a16:colId xmlns:a16="http://schemas.microsoft.com/office/drawing/2014/main" val="1942643354"/>
                    </a:ext>
                  </a:extLst>
                </a:gridCol>
                <a:gridCol w="739987">
                  <a:extLst>
                    <a:ext uri="{9D8B030D-6E8A-4147-A177-3AD203B41FA5}">
                      <a16:colId xmlns:a16="http://schemas.microsoft.com/office/drawing/2014/main" val="230373735"/>
                    </a:ext>
                  </a:extLst>
                </a:gridCol>
                <a:gridCol w="739987">
                  <a:extLst>
                    <a:ext uri="{9D8B030D-6E8A-4147-A177-3AD203B41FA5}">
                      <a16:colId xmlns:a16="http://schemas.microsoft.com/office/drawing/2014/main" val="275824785"/>
                    </a:ext>
                  </a:extLst>
                </a:gridCol>
                <a:gridCol w="739987">
                  <a:extLst>
                    <a:ext uri="{9D8B030D-6E8A-4147-A177-3AD203B41FA5}">
                      <a16:colId xmlns:a16="http://schemas.microsoft.com/office/drawing/2014/main" val="3292404970"/>
                    </a:ext>
                  </a:extLst>
                </a:gridCol>
                <a:gridCol w="739987">
                  <a:extLst>
                    <a:ext uri="{9D8B030D-6E8A-4147-A177-3AD203B41FA5}">
                      <a16:colId xmlns:a16="http://schemas.microsoft.com/office/drawing/2014/main" val="3978151328"/>
                    </a:ext>
                  </a:extLst>
                </a:gridCol>
                <a:gridCol w="739987">
                  <a:extLst>
                    <a:ext uri="{9D8B030D-6E8A-4147-A177-3AD203B41FA5}">
                      <a16:colId xmlns:a16="http://schemas.microsoft.com/office/drawing/2014/main" val="38847386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Sandoll ByeolpyoGomu 01 Basic" panose="020B0600000101010101" pitchFamily="34" charset="-127"/>
                        <a:ea typeface="Sandoll ByeolpyoGomu 01 Basic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Sandoll ByeolpyoGomu 01 Basic" panose="020B0600000101010101" pitchFamily="34" charset="-127"/>
                        <a:ea typeface="Sandoll ByeolpyoGomu 01 Basic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Sandoll ByeolpyoGomu 01 Basic" panose="020B0600000101010101" pitchFamily="34" charset="-127"/>
                        <a:ea typeface="Sandoll ByeolpyoGomu 01 Basic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Sandoll ByeolpyoGomu 01 Basic" panose="020B0600000101010101" pitchFamily="34" charset="-127"/>
                        <a:ea typeface="Sandoll ByeolpyoGomu 01 Basic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Sandoll ByeolpyoGomu 01 Basic" panose="020B0600000101010101" pitchFamily="34" charset="-127"/>
                        <a:ea typeface="Sandoll ByeolpyoGomu 01 Basic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950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3075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608711-A127-4C55-AD03-23EA3393D810}"/>
              </a:ext>
            </a:extLst>
          </p:cNvPr>
          <p:cNvSpPr txBox="1"/>
          <p:nvPr/>
        </p:nvSpPr>
        <p:spPr>
          <a:xfrm>
            <a:off x="1567340" y="3577092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주사위를 </a:t>
            </a:r>
            <a:r>
              <a:rPr lang="en-US" altLang="ko-KR" dirty="0"/>
              <a:t>10</a:t>
            </a:r>
            <a:r>
              <a:rPr lang="ko-KR" altLang="en-US" dirty="0"/>
              <a:t>번 던졌을 때</a:t>
            </a:r>
          </a:p>
        </p:txBody>
      </p:sp>
      <p:sp>
        <p:nvSpPr>
          <p:cNvPr id="14" name="오른쪽 화살표[R] 74">
            <a:extLst>
              <a:ext uri="{FF2B5EF4-FFF2-40B4-BE49-F238E27FC236}">
                <a16:creationId xmlns:a16="http://schemas.microsoft.com/office/drawing/2014/main" id="{921CC232-9275-4688-8B74-0B0ABBD70069}"/>
              </a:ext>
            </a:extLst>
          </p:cNvPr>
          <p:cNvSpPr/>
          <p:nvPr/>
        </p:nvSpPr>
        <p:spPr>
          <a:xfrm>
            <a:off x="4976221" y="2793356"/>
            <a:ext cx="43408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3493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3.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종류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6748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(4) 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베르누이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나이브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베이즈</a:t>
            </a:r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(Bernoulli NB)</a:t>
            </a:r>
            <a:endParaRPr lang="ko-KR" altLang="en-US" sz="2400" b="1" dirty="0">
              <a:latin typeface="KHNPHanullimOTF" panose="020B0600000101010101" pitchFamily="34" charset="-127"/>
              <a:ea typeface="KHNPHanullim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5A4DF3-3CD3-4A43-A634-C60AE02DA957}"/>
              </a:ext>
            </a:extLst>
          </p:cNvPr>
          <p:cNvSpPr/>
          <p:nvPr/>
        </p:nvSpPr>
        <p:spPr>
          <a:xfrm>
            <a:off x="1195717" y="4772485"/>
            <a:ext cx="9800555" cy="928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데이터의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특징이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0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또는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1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로 표현됐을 때 사용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pic>
        <p:nvPicPr>
          <p:cNvPr id="11" name="그래픽 10" descr="주사위 단색으로 채워진">
            <a:extLst>
              <a:ext uri="{FF2B5EF4-FFF2-40B4-BE49-F238E27FC236}">
                <a16:creationId xmlns:a16="http://schemas.microsoft.com/office/drawing/2014/main" id="{EB57B495-7E28-4057-B2DB-9FB31822C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043" y="2340928"/>
            <a:ext cx="1271286" cy="1271286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1FDDF9-1539-46E7-B1EF-D85EF9884685}"/>
              </a:ext>
            </a:extLst>
          </p:cNvPr>
          <p:cNvGraphicFramePr>
            <a:graphicFrameLocks noGrp="1"/>
          </p:cNvGraphicFramePr>
          <p:nvPr/>
        </p:nvGraphicFramePr>
        <p:xfrm>
          <a:off x="6033237" y="2563354"/>
          <a:ext cx="4439922" cy="498348"/>
        </p:xfrm>
        <a:graphic>
          <a:graphicData uri="http://schemas.openxmlformats.org/drawingml/2006/table">
            <a:tbl>
              <a:tblPr/>
              <a:tblGrid>
                <a:gridCol w="739987">
                  <a:extLst>
                    <a:ext uri="{9D8B030D-6E8A-4147-A177-3AD203B41FA5}">
                      <a16:colId xmlns:a16="http://schemas.microsoft.com/office/drawing/2014/main" val="1942643354"/>
                    </a:ext>
                  </a:extLst>
                </a:gridCol>
                <a:gridCol w="739987">
                  <a:extLst>
                    <a:ext uri="{9D8B030D-6E8A-4147-A177-3AD203B41FA5}">
                      <a16:colId xmlns:a16="http://schemas.microsoft.com/office/drawing/2014/main" val="230373735"/>
                    </a:ext>
                  </a:extLst>
                </a:gridCol>
                <a:gridCol w="739987">
                  <a:extLst>
                    <a:ext uri="{9D8B030D-6E8A-4147-A177-3AD203B41FA5}">
                      <a16:colId xmlns:a16="http://schemas.microsoft.com/office/drawing/2014/main" val="275824785"/>
                    </a:ext>
                  </a:extLst>
                </a:gridCol>
                <a:gridCol w="739987">
                  <a:extLst>
                    <a:ext uri="{9D8B030D-6E8A-4147-A177-3AD203B41FA5}">
                      <a16:colId xmlns:a16="http://schemas.microsoft.com/office/drawing/2014/main" val="3292404970"/>
                    </a:ext>
                  </a:extLst>
                </a:gridCol>
                <a:gridCol w="739987">
                  <a:extLst>
                    <a:ext uri="{9D8B030D-6E8A-4147-A177-3AD203B41FA5}">
                      <a16:colId xmlns:a16="http://schemas.microsoft.com/office/drawing/2014/main" val="3978151328"/>
                    </a:ext>
                  </a:extLst>
                </a:gridCol>
                <a:gridCol w="739987">
                  <a:extLst>
                    <a:ext uri="{9D8B030D-6E8A-4147-A177-3AD203B41FA5}">
                      <a16:colId xmlns:a16="http://schemas.microsoft.com/office/drawing/2014/main" val="38847386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Sandoll ByeolpyoGomu 01 Basic" panose="020B0600000101010101" pitchFamily="34" charset="-127"/>
                        <a:ea typeface="Sandoll ByeolpyoGomu 01 Basic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Sandoll ByeolpyoGomu 01 Basic" panose="020B0600000101010101" pitchFamily="34" charset="-127"/>
                        <a:ea typeface="Sandoll ByeolpyoGomu 01 Basic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Sandoll ByeolpyoGomu 01 Basic" panose="020B0600000101010101" pitchFamily="34" charset="-127"/>
                        <a:ea typeface="Sandoll ByeolpyoGomu 01 Basic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Sandoll ByeolpyoGomu 01 Basic" panose="020B0600000101010101" pitchFamily="34" charset="-127"/>
                        <a:ea typeface="Sandoll ByeolpyoGomu 01 Basic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Sandoll ByeolpyoGomu 01 Basic" panose="020B0600000101010101" pitchFamily="34" charset="-127"/>
                        <a:ea typeface="Sandoll ByeolpyoGomu 01 Basic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950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Sandoll ByeolpyoGomu 01 Basic" panose="020B0600000101010101" pitchFamily="34" charset="-127"/>
                          <a:ea typeface="Sandoll ByeolpyoGomu 01 Basic" panose="020B0600000101010101" pitchFamily="34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30751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AAAECD9-3772-4568-9E10-78D1658A5CC5}"/>
              </a:ext>
            </a:extLst>
          </p:cNvPr>
          <p:cNvSpPr txBox="1"/>
          <p:nvPr/>
        </p:nvSpPr>
        <p:spPr>
          <a:xfrm>
            <a:off x="1567340" y="3703139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주사위를 </a:t>
            </a:r>
            <a:r>
              <a:rPr lang="en-US" altLang="ko-KR" dirty="0"/>
              <a:t>10</a:t>
            </a:r>
            <a:r>
              <a:rPr lang="ko-KR" altLang="en-US" dirty="0"/>
              <a:t>번 던졌을 때</a:t>
            </a:r>
          </a:p>
        </p:txBody>
      </p:sp>
      <p:sp>
        <p:nvSpPr>
          <p:cNvPr id="15" name="오른쪽 화살표[R] 74">
            <a:extLst>
              <a:ext uri="{FF2B5EF4-FFF2-40B4-BE49-F238E27FC236}">
                <a16:creationId xmlns:a16="http://schemas.microsoft.com/office/drawing/2014/main" id="{D09A503B-E57E-4F11-81AB-EBC31D24CFF3}"/>
              </a:ext>
            </a:extLst>
          </p:cNvPr>
          <p:cNvSpPr/>
          <p:nvPr/>
        </p:nvSpPr>
        <p:spPr>
          <a:xfrm>
            <a:off x="4791026" y="2793356"/>
            <a:ext cx="43408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03D6B0-D5DC-4842-96B4-7E9DE7216775}"/>
              </a:ext>
            </a:extLst>
          </p:cNvPr>
          <p:cNvSpPr txBox="1"/>
          <p:nvPr/>
        </p:nvSpPr>
        <p:spPr>
          <a:xfrm>
            <a:off x="5907936" y="3342706"/>
            <a:ext cx="4934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출현 여부에 따라 </a:t>
            </a:r>
            <a:r>
              <a:rPr lang="en-US" altLang="ko-KR" dirty="0"/>
              <a:t>1 </a:t>
            </a:r>
            <a:r>
              <a:rPr lang="ko-KR" altLang="en-US" dirty="0"/>
              <a:t>또는 </a:t>
            </a:r>
            <a:r>
              <a:rPr lang="en-US" altLang="ko-KR" dirty="0"/>
              <a:t>0</a:t>
            </a:r>
            <a:r>
              <a:rPr lang="ko-KR" altLang="en-US" dirty="0"/>
              <a:t>으로 구분한 데이터</a:t>
            </a:r>
          </a:p>
        </p:txBody>
      </p:sp>
    </p:spTree>
    <p:extLst>
      <p:ext uri="{BB962C8B-B14F-4D97-AF65-F5344CB8AC3E}">
        <p14:creationId xmlns:p14="http://schemas.microsoft.com/office/powerpoint/2010/main" val="558078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3.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종류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6748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(5)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스무딩</a:t>
            </a:r>
            <a:endParaRPr lang="ko-KR" altLang="en-US" sz="2400" b="1" dirty="0">
              <a:latin typeface="KHNPHanullimOTF" panose="020B0600000101010101" pitchFamily="34" charset="-127"/>
              <a:ea typeface="KHNPHanullim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F9CCA5-3E8A-4C07-9D97-6CC292502645}"/>
              </a:ext>
            </a:extLst>
          </p:cNvPr>
          <p:cNvSpPr/>
          <p:nvPr/>
        </p:nvSpPr>
        <p:spPr>
          <a:xfrm>
            <a:off x="1412114" y="2247241"/>
            <a:ext cx="9800555" cy="928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훈련 데이터에 없던 값이 들어오거나 </a:t>
            </a: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이상값이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들어올 경우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그에 대한 </a:t>
            </a: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우도가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0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이 되어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분류가 정상적으로 이루어지지 않음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sp>
        <p:nvSpPr>
          <p:cNvPr id="15" name="오른쪽 화살표[R] 32">
            <a:extLst>
              <a:ext uri="{FF2B5EF4-FFF2-40B4-BE49-F238E27FC236}">
                <a16:creationId xmlns:a16="http://schemas.microsoft.com/office/drawing/2014/main" id="{9955EB18-2C74-4808-9019-8FB46239B2AC}"/>
              </a:ext>
            </a:extLst>
          </p:cNvPr>
          <p:cNvSpPr/>
          <p:nvPr/>
        </p:nvSpPr>
        <p:spPr>
          <a:xfrm rot="5400000">
            <a:off x="5706816" y="3733538"/>
            <a:ext cx="778354" cy="432795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CB4BC4-AF42-4EB2-BDDE-4564959BBD85}"/>
              </a:ext>
            </a:extLst>
          </p:cNvPr>
          <p:cNvSpPr txBox="1"/>
          <p:nvPr/>
        </p:nvSpPr>
        <p:spPr>
          <a:xfrm>
            <a:off x="2441777" y="4585934"/>
            <a:ext cx="730843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Sandoll Tviceket" panose="020B0600000101010101" pitchFamily="34" charset="-127"/>
                <a:ea typeface="Sandoll Tviceket" panose="020B0600000101010101" pitchFamily="34" charset="-127"/>
              </a:rPr>
              <a:t>스무딩</a:t>
            </a:r>
            <a:endParaRPr lang="en-US" altLang="ko-KR" sz="2400" dirty="0"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AB2D0-E193-464B-A514-24CE0F20FB8E}"/>
              </a:ext>
            </a:extLst>
          </p:cNvPr>
          <p:cNvSpPr txBox="1"/>
          <p:nvPr/>
        </p:nvSpPr>
        <p:spPr>
          <a:xfrm>
            <a:off x="1560651" y="5160900"/>
            <a:ext cx="950347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학습 데이터에 없던 데이터가 출현해도 빈도수에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1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을 더해 확률이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0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이 되는 현상을 방지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090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3.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종류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6748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(6)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나이브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베이즈의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장점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5A4DF3-3CD3-4A43-A634-C60AE02DA957}"/>
              </a:ext>
            </a:extLst>
          </p:cNvPr>
          <p:cNvSpPr/>
          <p:nvPr/>
        </p:nvSpPr>
        <p:spPr>
          <a:xfrm>
            <a:off x="1289985" y="2015639"/>
            <a:ext cx="9800555" cy="774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모든 데이터의 특징이 독립적이라는 가정에도 불구하고 실전에서 높은 정확도를 보임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51BC0C-BBAD-424D-81FA-2EDDC940C084}"/>
              </a:ext>
            </a:extLst>
          </p:cNvPr>
          <p:cNvSpPr/>
          <p:nvPr/>
        </p:nvSpPr>
        <p:spPr>
          <a:xfrm>
            <a:off x="1286843" y="3138728"/>
            <a:ext cx="9800555" cy="774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계산 속도가 다른 모델에 비해 상당히 빠름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6BA0F6-CB21-4923-B230-F6102897BC72}"/>
              </a:ext>
            </a:extLst>
          </p:cNvPr>
          <p:cNvSpPr/>
          <p:nvPr/>
        </p:nvSpPr>
        <p:spPr>
          <a:xfrm>
            <a:off x="1286842" y="4261817"/>
            <a:ext cx="9800555" cy="774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잡음과 누락 데이터를 잘 처리함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BADF38-EB51-456B-AAA7-4B4E64AD6837}"/>
              </a:ext>
            </a:extLst>
          </p:cNvPr>
          <p:cNvSpPr/>
          <p:nvPr/>
        </p:nvSpPr>
        <p:spPr>
          <a:xfrm>
            <a:off x="1286841" y="5384906"/>
            <a:ext cx="9800555" cy="774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훈련 시 데이터의 크기에 상관없이 잘 작동함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351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3.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종류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6748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(7)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나이브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베이즈의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단점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51BC0C-BBAD-424D-81FA-2EDDC940C084}"/>
              </a:ext>
            </a:extLst>
          </p:cNvPr>
          <p:cNvSpPr/>
          <p:nvPr/>
        </p:nvSpPr>
        <p:spPr>
          <a:xfrm>
            <a:off x="1286841" y="1976138"/>
            <a:ext cx="9800555" cy="1161838"/>
          </a:xfrm>
          <a:prstGeom prst="rect">
            <a:avLst/>
          </a:prstGeom>
          <a:solidFill>
            <a:srgbClr val="C1D8B3"/>
          </a:solidFill>
          <a:ln>
            <a:solidFill>
              <a:srgbClr val="C1D8B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일반화 성능이 다른 모델에 비해 조금 떨어질 수 있음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6BA0F6-CB21-4923-B230-F6102897BC72}"/>
              </a:ext>
            </a:extLst>
          </p:cNvPr>
          <p:cNvSpPr/>
          <p:nvPr/>
        </p:nvSpPr>
        <p:spPr>
          <a:xfrm>
            <a:off x="1286841" y="3429865"/>
            <a:ext cx="9800555" cy="1161839"/>
          </a:xfrm>
          <a:prstGeom prst="rect">
            <a:avLst/>
          </a:prstGeom>
          <a:solidFill>
            <a:srgbClr val="C1D8B3"/>
          </a:solidFill>
          <a:ln>
            <a:solidFill>
              <a:srgbClr val="C1D8B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모든 데이터의 특징을 독립적인 사건이라고 가정하는 것은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문서 분류에 적합할 지는 모르나 다른 분류 모델에는 제약이 될 수 있음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BADF38-EB51-456B-AAA7-4B4E64AD6837}"/>
              </a:ext>
            </a:extLst>
          </p:cNvPr>
          <p:cNvSpPr/>
          <p:nvPr/>
        </p:nvSpPr>
        <p:spPr>
          <a:xfrm>
            <a:off x="1286841" y="4883593"/>
            <a:ext cx="9800555" cy="1161839"/>
          </a:xfrm>
          <a:prstGeom prst="rect">
            <a:avLst/>
          </a:prstGeom>
          <a:solidFill>
            <a:srgbClr val="C1D8B3"/>
          </a:solidFill>
          <a:ln>
            <a:solidFill>
              <a:srgbClr val="C1D8B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수치 특징이 많은 데이터 셋에는 이상적이지 않음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36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순서도: 수동 입력 5">
            <a:extLst>
              <a:ext uri="{FF2B5EF4-FFF2-40B4-BE49-F238E27FC236}">
                <a16:creationId xmlns:a16="http://schemas.microsoft.com/office/drawing/2014/main" id="{CCC61B76-691B-45D4-AFD3-8D9AEBA785E2}"/>
              </a:ext>
            </a:extLst>
          </p:cNvPr>
          <p:cNvSpPr/>
          <p:nvPr/>
        </p:nvSpPr>
        <p:spPr>
          <a:xfrm rot="5400000" flipV="1">
            <a:off x="3529008" y="180975"/>
            <a:ext cx="5133980" cy="649605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3952874" y="842641"/>
            <a:ext cx="4286252" cy="5172724"/>
          </a:xfrm>
          <a:prstGeom prst="rect">
            <a:avLst/>
          </a:prstGeom>
          <a:solidFill>
            <a:srgbClr val="74BFF8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83F09-AF98-40B8-8ED9-DAC2078B40FB}"/>
              </a:ext>
            </a:extLst>
          </p:cNvPr>
          <p:cNvSpPr txBox="1"/>
          <p:nvPr/>
        </p:nvSpPr>
        <p:spPr>
          <a:xfrm>
            <a:off x="3509636" y="1602814"/>
            <a:ext cx="5172725" cy="307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latin typeface="Sandoll Gaehwa 01 Regular" panose="020B0600000101010101" pitchFamily="34" charset="-127"/>
                <a:ea typeface="Sandoll Gaehwa 01 Regular" panose="020B0600000101010101" pitchFamily="34" charset="-127"/>
              </a:rPr>
              <a:t>4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Sandoll Gaehwa 01 Regular" panose="020B0600000101010101" pitchFamily="34" charset="-127"/>
                <a:ea typeface="Sandoll Gaehwa 01 Regular" panose="020B0600000101010101" pitchFamily="34" charset="-127"/>
              </a:rPr>
              <a:t>실습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3B097D-DD94-2740-8469-4F6B05470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285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1.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정리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E055B5-435E-4518-894F-155D30063356}"/>
              </a:ext>
            </a:extLst>
          </p:cNvPr>
          <p:cNvSpPr txBox="1"/>
          <p:nvPr/>
        </p:nvSpPr>
        <p:spPr>
          <a:xfrm>
            <a:off x="716705" y="1156601"/>
            <a:ext cx="366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(1)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베이즈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정리란</a:t>
            </a:r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?</a:t>
            </a:r>
            <a:endParaRPr lang="ko-KR" altLang="en-US" sz="2400" b="1" dirty="0">
              <a:latin typeface="KHNPHanullimOTF" panose="020B0600000101010101" pitchFamily="34" charset="-127"/>
              <a:ea typeface="KHNPHanullim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9F499E-91D0-4FDC-AFC6-00F5E8AE24F4}"/>
              </a:ext>
            </a:extLst>
          </p:cNvPr>
          <p:cNvSpPr/>
          <p:nvPr/>
        </p:nvSpPr>
        <p:spPr>
          <a:xfrm>
            <a:off x="2551484" y="2082171"/>
            <a:ext cx="6604535" cy="928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두 확률 변수의 사전 확률과 사후 확률 사이의 관계를 나타내는 정리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030A67-191C-8A4B-84C4-F27C33DA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911E9C-D238-884F-BA09-FB3C4915357E}"/>
              </a:ext>
            </a:extLst>
          </p:cNvPr>
          <p:cNvSpPr txBox="1"/>
          <p:nvPr/>
        </p:nvSpPr>
        <p:spPr>
          <a:xfrm>
            <a:off x="4538413" y="3940818"/>
            <a:ext cx="1875137" cy="5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Sandoll ByeolpyoGomu 01 Basic" panose="020B0600000101010101" pitchFamily="34" charset="-127"/>
                <a:ea typeface="Sandoll ByeolpyoGomu 01 Basic" panose="020B0600000101010101" pitchFamily="34" charset="-127"/>
              </a:rPr>
              <a:t>사전 확률</a:t>
            </a:r>
            <a:r>
              <a:rPr lang="en-US" altLang="ko-KR" sz="2400" dirty="0">
                <a:latin typeface="Sandoll ByeolpyoGomu 01 Basic" panose="020B0600000101010101" pitchFamily="34" charset="-127"/>
                <a:ea typeface="Sandoll ByeolpyoGomu 01 Basic" panose="020B0600000101010101" pitchFamily="34" charset="-127"/>
              </a:rPr>
              <a:t>?</a:t>
            </a:r>
            <a:endParaRPr lang="ko-KR" altLang="en-US" sz="2400" dirty="0">
              <a:latin typeface="Sandoll ByeolpyoGomu 01 Basic" panose="020B0600000101010101" pitchFamily="34" charset="-127"/>
              <a:ea typeface="Sandoll ByeolpyoGomu 01 Basic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78BF87-6A79-C843-9D41-A26B48768397}"/>
              </a:ext>
            </a:extLst>
          </p:cNvPr>
          <p:cNvSpPr txBox="1"/>
          <p:nvPr/>
        </p:nvSpPr>
        <p:spPr>
          <a:xfrm>
            <a:off x="9267811" y="3933888"/>
            <a:ext cx="1875137" cy="5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Sandoll ByeolpyoGomu 01 Basic" panose="020B0600000101010101" pitchFamily="34" charset="-127"/>
                <a:ea typeface="Sandoll ByeolpyoGomu 01 Basic" panose="020B0600000101010101" pitchFamily="34" charset="-127"/>
              </a:rPr>
              <a:t>사후 확률</a:t>
            </a:r>
            <a:r>
              <a:rPr lang="en-US" altLang="ko-KR" sz="2400" dirty="0">
                <a:latin typeface="Sandoll ByeolpyoGomu 01 Basic" panose="020B0600000101010101" pitchFamily="34" charset="-127"/>
                <a:ea typeface="Sandoll ByeolpyoGomu 01 Basic" panose="020B0600000101010101" pitchFamily="34" charset="-127"/>
              </a:rPr>
              <a:t>?</a:t>
            </a:r>
            <a:endParaRPr lang="ko-KR" altLang="en-US" sz="2400" dirty="0">
              <a:latin typeface="Sandoll ByeolpyoGomu 01 Basic" panose="020B0600000101010101" pitchFamily="34" charset="-127"/>
              <a:ea typeface="Sandoll ByeolpyoGomu 01 Basic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3998DBF-C6C7-1B4D-9BC0-8EFB91E16D92}"/>
              </a:ext>
            </a:extLst>
          </p:cNvPr>
          <p:cNvGrpSpPr/>
          <p:nvPr/>
        </p:nvGrpSpPr>
        <p:grpSpPr>
          <a:xfrm>
            <a:off x="6761523" y="3336284"/>
            <a:ext cx="2158314" cy="3307630"/>
            <a:chOff x="3492843" y="2701583"/>
            <a:chExt cx="2158314" cy="330763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2448521-C7B9-1744-915D-77325E62450C}"/>
                </a:ext>
              </a:extLst>
            </p:cNvPr>
            <p:cNvSpPr/>
            <p:nvPr/>
          </p:nvSpPr>
          <p:spPr>
            <a:xfrm>
              <a:off x="3492843" y="2701583"/>
              <a:ext cx="2158314" cy="215831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CC19238-B5A8-C54B-ADA5-ABE998B2D2F5}"/>
                </a:ext>
              </a:extLst>
            </p:cNvPr>
            <p:cNvSpPr/>
            <p:nvPr/>
          </p:nvSpPr>
          <p:spPr>
            <a:xfrm>
              <a:off x="3682314" y="2891054"/>
              <a:ext cx="1779372" cy="17793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6E6A3DF-39D2-8346-80B2-24690028C818}"/>
                </a:ext>
              </a:extLst>
            </p:cNvPr>
            <p:cNvSpPr/>
            <p:nvPr/>
          </p:nvSpPr>
          <p:spPr>
            <a:xfrm>
              <a:off x="4438520" y="4735556"/>
              <a:ext cx="209808" cy="51074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3929B0-CADD-8F45-AF34-771AA7237912}"/>
                </a:ext>
              </a:extLst>
            </p:cNvPr>
            <p:cNvSpPr/>
            <p:nvPr/>
          </p:nvSpPr>
          <p:spPr>
            <a:xfrm>
              <a:off x="4341853" y="5246686"/>
              <a:ext cx="403142" cy="7625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63AE70-09E3-7C47-9EDE-A386C8F5F939}"/>
                </a:ext>
              </a:extLst>
            </p:cNvPr>
            <p:cNvSpPr/>
            <p:nvPr/>
          </p:nvSpPr>
          <p:spPr>
            <a:xfrm>
              <a:off x="3629274" y="3272908"/>
              <a:ext cx="1885453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그전에</a:t>
              </a:r>
              <a:endParaRPr lang="en-US" altLang="ko-KR" sz="2000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  <a:p>
              <a:pPr algn="ctr"/>
              <a:r>
                <a:rPr lang="ko-KR" altLang="en-US" sz="20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조건부 확률부터</a:t>
              </a:r>
              <a:endParaRPr lang="en-US" altLang="ko-KR" sz="2000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  <a:p>
              <a:pPr algn="ctr"/>
              <a:r>
                <a:rPr lang="ko-KR" altLang="en-US" sz="20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알아보자</a:t>
              </a:r>
              <a:r>
                <a:rPr lang="en-US" altLang="ko-KR" sz="2000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!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5EAB74-5FAB-8D46-9C3F-A0EF76ADBC5E}"/>
                  </a:ext>
                </a:extLst>
              </p:cNvPr>
              <p:cNvSpPr txBox="1"/>
              <p:nvPr/>
            </p:nvSpPr>
            <p:spPr>
              <a:xfrm>
                <a:off x="906397" y="3992466"/>
                <a:ext cx="31511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𝐵𝑎𝑦𝑒</m:t>
                      </m:r>
                      <m:sSup>
                        <m:sSupPr>
                          <m:ctrlPr>
                            <a:rPr kumimoji="1" lang="en-US" altLang="ko-Kore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kumimoji="1" lang="en-US" altLang="ko-Kore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𝑇h𝑒𝑜𝑟𝑒𝑚</m:t>
                      </m:r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5EAB74-5FAB-8D46-9C3F-A0EF76ADB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97" y="3992466"/>
                <a:ext cx="3151119" cy="492443"/>
              </a:xfrm>
              <a:prstGeom prst="rect">
                <a:avLst/>
              </a:prstGeom>
              <a:blipFill>
                <a:blip r:embed="rId3"/>
                <a:stretch>
                  <a:fillRect l="-3213" t="-5000" r="-1606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569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4.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실습 </a:t>
            </a: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with Iris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484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(1) 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라이브러리와 데이터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0841E58-27C7-A140-BFE3-8CCE503DB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03" y="1830713"/>
            <a:ext cx="10726715" cy="3537006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F6172F4E-C602-5A46-90E2-7B671F5E9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33" y="2271788"/>
            <a:ext cx="5718567" cy="18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20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4.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실습 </a:t>
            </a: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with Iris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484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(2) 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정규 분포 확인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E37E1C-5ACB-9E41-B523-FF68414B8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35" y="1707547"/>
            <a:ext cx="8421421" cy="1410037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CB51B58-8C1F-9D42-AC4D-F8978F2BD7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92"/>
          <a:stretch/>
        </p:blipFill>
        <p:spPr>
          <a:xfrm>
            <a:off x="798565" y="3117584"/>
            <a:ext cx="4462637" cy="34370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718867-CE0C-9F4E-8D6D-0CBF505F8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071" y="3117583"/>
            <a:ext cx="5997294" cy="341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4.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실습 </a:t>
            </a: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with Iris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484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(2) 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정규 분포 확인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6754F6C-9741-3A47-874D-39518324EE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16"/>
          <a:stretch/>
        </p:blipFill>
        <p:spPr>
          <a:xfrm>
            <a:off x="716704" y="1759666"/>
            <a:ext cx="5379296" cy="44444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8BBA61-2210-3F41-A556-18D6402F7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366231"/>
            <a:ext cx="5744487" cy="32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39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4.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실습 </a:t>
            </a: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with Iris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484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(2) 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정규 분포 확인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65DE960-911B-0347-A55F-4F56C8C1A7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37"/>
          <a:stretch/>
        </p:blipFill>
        <p:spPr>
          <a:xfrm>
            <a:off x="716705" y="1747521"/>
            <a:ext cx="5406782" cy="44907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61A529-A385-0E46-860F-C7312D4B6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105" y="2479040"/>
            <a:ext cx="5666997" cy="31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46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4.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실습 </a:t>
            </a: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with Iris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484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(3) 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모델링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F0E422D-3998-2447-8873-A15975E17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8" y="1945333"/>
            <a:ext cx="10726790" cy="15830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5A0855-E5CE-9C4F-A54C-CD945830E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8" y="3803512"/>
            <a:ext cx="10659644" cy="215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64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4.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실습 </a:t>
            </a: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with Iris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484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(4) 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오차 행렬과 정확도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8387E1-D53D-C64D-B640-A8F86BDE2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03" y="5673228"/>
            <a:ext cx="10229771" cy="8190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67D8C9-B744-F64B-832C-6146D1972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03" y="2753031"/>
            <a:ext cx="6238240" cy="29201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C80FBC-D550-8E46-8840-958D3CB29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03" y="1784033"/>
            <a:ext cx="10229771" cy="83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01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4.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실습 </a:t>
            </a: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with Iris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484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(5) 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그리드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서치</a:t>
            </a:r>
            <a:endParaRPr lang="ko-KR" altLang="en-US" sz="2400" b="1" dirty="0">
              <a:latin typeface="KHNPHanullimOTF" panose="020B0600000101010101" pitchFamily="34" charset="-127"/>
              <a:ea typeface="KHNPHanullim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024C94-B484-47DE-ABEE-87DECAB3D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879" y="1845953"/>
            <a:ext cx="6565067" cy="393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15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4.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실습 </a:t>
            </a: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with Iris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484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(5) 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그리드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서치</a:t>
            </a:r>
            <a:endParaRPr lang="ko-KR" altLang="en-US" sz="2400" b="1" dirty="0">
              <a:latin typeface="KHNPHanullimOTF" panose="020B0600000101010101" pitchFamily="34" charset="-127"/>
              <a:ea typeface="KHNPHanullim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11803EA-DE16-40B3-B51E-87EAB44BB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07" y="1832352"/>
            <a:ext cx="5635442" cy="350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62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4.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실습 </a:t>
            </a: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with Iris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484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(5) 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그리드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서치</a:t>
            </a:r>
            <a:endParaRPr lang="ko-KR" altLang="en-US" sz="2400" b="1" dirty="0">
              <a:latin typeface="KHNPHanullimOTF" panose="020B0600000101010101" pitchFamily="34" charset="-127"/>
              <a:ea typeface="KHNPHanullim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fld id="{1B5F72CB-CEC8-4674-9AEB-A8BEC61B60F1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50FB4E-FDF7-4356-94EB-D4A7C934C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037" y="2813064"/>
            <a:ext cx="2993977" cy="22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08FAE5-CD99-4378-98DF-638728F54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741" y="5281236"/>
            <a:ext cx="5144534" cy="7203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892728-C379-4ACD-90C0-72F5978A1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741" y="1846035"/>
            <a:ext cx="5806943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4.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 실습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with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스팸 메일 분류</a:t>
            </a:r>
            <a:endParaRPr kumimoji="0" lang="en-US" altLang="ko-KR" sz="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HNPHandotumOTF Bold" panose="020B0600000101010101" pitchFamily="34" charset="-127"/>
              <a:ea typeface="KHNPHandotumOTF Bold" panose="020B0600000101010101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484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NPHanullimOTF" panose="020B0600000101010101" pitchFamily="34" charset="-127"/>
                <a:ea typeface="KHNPHanullimOTF" panose="020B0600000101010101" pitchFamily="34" charset="-127"/>
                <a:cs typeface="+mn-cs"/>
              </a:rPr>
              <a:t>(1)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NPHanullimOTF" panose="020B0600000101010101" pitchFamily="34" charset="-127"/>
                <a:ea typeface="KHNPHanullimOTF" panose="020B0600000101010101" pitchFamily="34" charset="-127"/>
                <a:cs typeface="+mn-cs"/>
              </a:rPr>
              <a:t>라이브러리와 데이터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5F72CB-CEC8-4674-9AEB-A8BEC61B60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2D2043-6A31-4510-890E-9655533B3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94" y="1979899"/>
            <a:ext cx="10641608" cy="14097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2E57C6-AAE9-47A1-AE6E-EA9F01170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48" y="3345795"/>
            <a:ext cx="9476296" cy="269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9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1.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정리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5" y="1156601"/>
            <a:ext cx="366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(2) 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조건부 확률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6DD1B5-3AD7-444C-AB6D-EA1FD2E5BCF0}"/>
              </a:ext>
            </a:extLst>
          </p:cNvPr>
          <p:cNvSpPr/>
          <p:nvPr/>
        </p:nvSpPr>
        <p:spPr>
          <a:xfrm>
            <a:off x="4993030" y="1619321"/>
            <a:ext cx="6127832" cy="14300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전제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: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사건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발생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(Before)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⇒ 사건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발생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(After)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정의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: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사건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가 일어난 후 사건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가 일어날 확률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E5F876-2932-7D4B-8E52-404A81ECE6F0}"/>
                  </a:ext>
                </a:extLst>
              </p:cNvPr>
              <p:cNvSpPr txBox="1"/>
              <p:nvPr/>
            </p:nvSpPr>
            <p:spPr>
              <a:xfrm>
                <a:off x="1174942" y="1949845"/>
                <a:ext cx="2882007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E5F876-2932-7D4B-8E52-404A81ECE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942" y="1949845"/>
                <a:ext cx="2882007" cy="768993"/>
              </a:xfrm>
              <a:prstGeom prst="rect">
                <a:avLst/>
              </a:prstGeom>
              <a:blipFill>
                <a:blip r:embed="rId3"/>
                <a:stretch>
                  <a:fillRect l="-1316" t="-3226" r="-2632" b="-16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1F529160-3507-D64D-866D-73C48ACCEE6B}"/>
              </a:ext>
            </a:extLst>
          </p:cNvPr>
          <p:cNvGrpSpPr/>
          <p:nvPr/>
        </p:nvGrpSpPr>
        <p:grpSpPr>
          <a:xfrm>
            <a:off x="716705" y="3225557"/>
            <a:ext cx="3451137" cy="679728"/>
            <a:chOff x="831625" y="3496903"/>
            <a:chExt cx="3451137" cy="67972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3595441-89B9-6049-B623-14A50FB4943C}"/>
                </a:ext>
              </a:extLst>
            </p:cNvPr>
            <p:cNvSpPr/>
            <p:nvPr/>
          </p:nvSpPr>
          <p:spPr>
            <a:xfrm>
              <a:off x="831626" y="3496903"/>
              <a:ext cx="3451136" cy="679728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63B4CE-9574-324F-BC13-0FD9947479E7}"/>
                </a:ext>
              </a:extLst>
            </p:cNvPr>
            <p:cNvSpPr txBox="1"/>
            <p:nvPr/>
          </p:nvSpPr>
          <p:spPr>
            <a:xfrm>
              <a:off x="831625" y="3652101"/>
              <a:ext cx="3451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P(A): 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사건 </a:t>
              </a:r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A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가 일어날 확률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A2835C-C9B5-4C43-84B1-8F8250A57D15}"/>
              </a:ext>
            </a:extLst>
          </p:cNvPr>
          <p:cNvGrpSpPr/>
          <p:nvPr/>
        </p:nvGrpSpPr>
        <p:grpSpPr>
          <a:xfrm>
            <a:off x="716705" y="4086903"/>
            <a:ext cx="3451137" cy="679728"/>
            <a:chOff x="831625" y="4756671"/>
            <a:chExt cx="3451137" cy="67972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1AFF3F2-152E-5647-A89E-D5A5C44C3C83}"/>
                </a:ext>
              </a:extLst>
            </p:cNvPr>
            <p:cNvSpPr/>
            <p:nvPr/>
          </p:nvSpPr>
          <p:spPr>
            <a:xfrm>
              <a:off x="831626" y="4756671"/>
              <a:ext cx="3451136" cy="67972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726E45-4511-9241-9D8B-FF5615A2BB7C}"/>
                </a:ext>
              </a:extLst>
            </p:cNvPr>
            <p:cNvSpPr txBox="1"/>
            <p:nvPr/>
          </p:nvSpPr>
          <p:spPr>
            <a:xfrm>
              <a:off x="831625" y="4911869"/>
              <a:ext cx="3451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P(B): 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사건 </a:t>
              </a:r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B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가 일어날 확률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29CB84-1525-9B40-8E4B-C8E910511CC7}"/>
              </a:ext>
            </a:extLst>
          </p:cNvPr>
          <p:cNvGrpSpPr/>
          <p:nvPr/>
        </p:nvGrpSpPr>
        <p:grpSpPr>
          <a:xfrm>
            <a:off x="716705" y="4938192"/>
            <a:ext cx="1670569" cy="679728"/>
            <a:chOff x="831626" y="5607960"/>
            <a:chExt cx="1670569" cy="67972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59B35E-C865-6B47-B22B-988E596AC055}"/>
                </a:ext>
              </a:extLst>
            </p:cNvPr>
            <p:cNvSpPr/>
            <p:nvPr/>
          </p:nvSpPr>
          <p:spPr>
            <a:xfrm>
              <a:off x="831626" y="5607960"/>
              <a:ext cx="1670569" cy="6797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D74EC2-82C7-5249-A223-08B77DC121CC}"/>
                </a:ext>
              </a:extLst>
            </p:cNvPr>
            <p:cNvSpPr txBox="1"/>
            <p:nvPr/>
          </p:nvSpPr>
          <p:spPr>
            <a:xfrm>
              <a:off x="831626" y="5766154"/>
              <a:ext cx="1670569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P(A | B)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987F48-B761-8540-B2A5-4B2B9E24B2A0}"/>
              </a:ext>
            </a:extLst>
          </p:cNvPr>
          <p:cNvGrpSpPr/>
          <p:nvPr/>
        </p:nvGrpSpPr>
        <p:grpSpPr>
          <a:xfrm>
            <a:off x="4987787" y="4086903"/>
            <a:ext cx="4406361" cy="679728"/>
            <a:chOff x="5102707" y="4756671"/>
            <a:chExt cx="4406361" cy="67972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679E80-20C6-CD41-A4ED-CD170AF39D7D}"/>
                </a:ext>
              </a:extLst>
            </p:cNvPr>
            <p:cNvSpPr/>
            <p:nvPr/>
          </p:nvSpPr>
          <p:spPr>
            <a:xfrm>
              <a:off x="5102708" y="4756671"/>
              <a:ext cx="4406360" cy="6797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2A1518-BA2C-C946-BADC-4CF15D2B7E7B}"/>
                </a:ext>
              </a:extLst>
            </p:cNvPr>
            <p:cNvSpPr txBox="1"/>
            <p:nvPr/>
          </p:nvSpPr>
          <p:spPr>
            <a:xfrm>
              <a:off x="5102707" y="4911869"/>
              <a:ext cx="4406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사건 </a:t>
              </a:r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A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가 발생하기 전 사건 </a:t>
              </a:r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B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가 일어날 확률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B64E4C9-4DD4-8943-BB7B-978775B25CC2}"/>
              </a:ext>
            </a:extLst>
          </p:cNvPr>
          <p:cNvGrpSpPr/>
          <p:nvPr/>
        </p:nvGrpSpPr>
        <p:grpSpPr>
          <a:xfrm>
            <a:off x="4982833" y="4948996"/>
            <a:ext cx="4406361" cy="679728"/>
            <a:chOff x="3671957" y="5209538"/>
            <a:chExt cx="4406361" cy="67972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F0CEAF3-6891-AA4F-A798-6816D71CBB35}"/>
                </a:ext>
              </a:extLst>
            </p:cNvPr>
            <p:cNvSpPr/>
            <p:nvPr/>
          </p:nvSpPr>
          <p:spPr>
            <a:xfrm>
              <a:off x="3671958" y="5209538"/>
              <a:ext cx="4406360" cy="6797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7DD75A-B438-B34A-BCE8-E424E5BDBD3F}"/>
                </a:ext>
              </a:extLst>
            </p:cNvPr>
            <p:cNvSpPr txBox="1"/>
            <p:nvPr/>
          </p:nvSpPr>
          <p:spPr>
            <a:xfrm>
              <a:off x="3671957" y="5364736"/>
              <a:ext cx="4406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사건 </a:t>
              </a:r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B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가 일어난 후 사건 </a:t>
              </a:r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A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가 일어날 확률</a:t>
              </a:r>
            </a:p>
          </p:txBody>
        </p:sp>
      </p:grp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C5439594-73AB-BB46-9EBC-AB960DDDCCA6}"/>
              </a:ext>
            </a:extLst>
          </p:cNvPr>
          <p:cNvSpPr/>
          <p:nvPr/>
        </p:nvSpPr>
        <p:spPr>
          <a:xfrm>
            <a:off x="4342133" y="4320844"/>
            <a:ext cx="500213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748E6D51-F26B-744E-8C62-FA9CF017D8D4}"/>
              </a:ext>
            </a:extLst>
          </p:cNvPr>
          <p:cNvSpPr/>
          <p:nvPr/>
        </p:nvSpPr>
        <p:spPr>
          <a:xfrm>
            <a:off x="2852253" y="5146677"/>
            <a:ext cx="1990093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C548998-B880-E346-9AC7-BE9F41046D30}"/>
              </a:ext>
            </a:extLst>
          </p:cNvPr>
          <p:cNvGrpSpPr/>
          <p:nvPr/>
        </p:nvGrpSpPr>
        <p:grpSpPr>
          <a:xfrm>
            <a:off x="10165010" y="4086903"/>
            <a:ext cx="1478864" cy="679728"/>
            <a:chOff x="10198951" y="4756671"/>
            <a:chExt cx="1478864" cy="67972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E231B4-89BD-2941-AF94-139EF944999E}"/>
                </a:ext>
              </a:extLst>
            </p:cNvPr>
            <p:cNvSpPr/>
            <p:nvPr/>
          </p:nvSpPr>
          <p:spPr>
            <a:xfrm>
              <a:off x="10198951" y="4756671"/>
              <a:ext cx="1478864" cy="67972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9D5CE0-07ED-8E48-A8DC-CA90A3EEAA7E}"/>
                </a:ext>
              </a:extLst>
            </p:cNvPr>
            <p:cNvSpPr txBox="1"/>
            <p:nvPr/>
          </p:nvSpPr>
          <p:spPr>
            <a:xfrm>
              <a:off x="10198951" y="4911869"/>
              <a:ext cx="1478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사전 확률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CD9CE55-F906-0145-981C-2E305E60D509}"/>
              </a:ext>
            </a:extLst>
          </p:cNvPr>
          <p:cNvGrpSpPr/>
          <p:nvPr/>
        </p:nvGrpSpPr>
        <p:grpSpPr>
          <a:xfrm>
            <a:off x="10165010" y="4942824"/>
            <a:ext cx="1478864" cy="679728"/>
            <a:chOff x="10198951" y="5612592"/>
            <a:chExt cx="1478864" cy="67972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E4BE6E-7191-DF4E-9E2D-6101A8ED4A09}"/>
                </a:ext>
              </a:extLst>
            </p:cNvPr>
            <p:cNvSpPr/>
            <p:nvPr/>
          </p:nvSpPr>
          <p:spPr>
            <a:xfrm>
              <a:off x="10198951" y="5612592"/>
              <a:ext cx="1478864" cy="67972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D45B083-DE26-7140-91DF-EAA4C02C6D32}"/>
                </a:ext>
              </a:extLst>
            </p:cNvPr>
            <p:cNvSpPr txBox="1"/>
            <p:nvPr/>
          </p:nvSpPr>
          <p:spPr>
            <a:xfrm>
              <a:off x="10198951" y="5767790"/>
              <a:ext cx="1478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조건부 확률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D921F96-E5E8-AD45-BD73-CD49B8925ECD}"/>
              </a:ext>
            </a:extLst>
          </p:cNvPr>
          <p:cNvGrpSpPr/>
          <p:nvPr/>
        </p:nvGrpSpPr>
        <p:grpSpPr>
          <a:xfrm>
            <a:off x="716705" y="5783922"/>
            <a:ext cx="1670569" cy="679728"/>
            <a:chOff x="831626" y="5607960"/>
            <a:chExt cx="1670569" cy="67972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FFD7DB8-D8EA-C848-B9D8-08E72E802B37}"/>
                </a:ext>
              </a:extLst>
            </p:cNvPr>
            <p:cNvSpPr/>
            <p:nvPr/>
          </p:nvSpPr>
          <p:spPr>
            <a:xfrm>
              <a:off x="831626" y="5607960"/>
              <a:ext cx="1670569" cy="6797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B821975-AA7C-FB4A-B287-4792B9819223}"/>
                </a:ext>
              </a:extLst>
            </p:cNvPr>
            <p:cNvSpPr txBox="1"/>
            <p:nvPr/>
          </p:nvSpPr>
          <p:spPr>
            <a:xfrm>
              <a:off x="831626" y="5766154"/>
              <a:ext cx="1670569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P(B | A)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D432AB5-030A-7F4F-A565-6E6CB6D994A5}"/>
              </a:ext>
            </a:extLst>
          </p:cNvPr>
          <p:cNvGrpSpPr/>
          <p:nvPr/>
        </p:nvGrpSpPr>
        <p:grpSpPr>
          <a:xfrm>
            <a:off x="4253921" y="5783922"/>
            <a:ext cx="5152765" cy="679728"/>
            <a:chOff x="3671957" y="5209538"/>
            <a:chExt cx="4421368" cy="679728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EDAA4EE-5420-7748-9053-A284F8240411}"/>
                </a:ext>
              </a:extLst>
            </p:cNvPr>
            <p:cNvSpPr/>
            <p:nvPr/>
          </p:nvSpPr>
          <p:spPr>
            <a:xfrm>
              <a:off x="3686965" y="5209538"/>
              <a:ext cx="4406360" cy="6797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9295364-6FD6-5E40-9167-D0A888CF7CD9}"/>
                </a:ext>
              </a:extLst>
            </p:cNvPr>
            <p:cNvSpPr txBox="1"/>
            <p:nvPr/>
          </p:nvSpPr>
          <p:spPr>
            <a:xfrm>
              <a:off x="3671957" y="5364736"/>
              <a:ext cx="4406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사건 </a:t>
              </a:r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A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가 일어났을 때 사건 </a:t>
              </a:r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B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가 앞서 일어났을 확률</a:t>
              </a:r>
            </a:p>
          </p:txBody>
        </p:sp>
      </p:grpSp>
      <p:sp>
        <p:nvSpPr>
          <p:cNvPr id="47" name="오른쪽 화살표[R] 46">
            <a:extLst>
              <a:ext uri="{FF2B5EF4-FFF2-40B4-BE49-F238E27FC236}">
                <a16:creationId xmlns:a16="http://schemas.microsoft.com/office/drawing/2014/main" id="{AEAB4A68-A56D-6F4E-B37B-51040E61D09E}"/>
              </a:ext>
            </a:extLst>
          </p:cNvPr>
          <p:cNvSpPr/>
          <p:nvPr/>
        </p:nvSpPr>
        <p:spPr>
          <a:xfrm>
            <a:off x="2852254" y="5992407"/>
            <a:ext cx="1100283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9E7B5E2-332B-A74B-BF43-CCD2B1EE1DE4}"/>
              </a:ext>
            </a:extLst>
          </p:cNvPr>
          <p:cNvGrpSpPr/>
          <p:nvPr/>
        </p:nvGrpSpPr>
        <p:grpSpPr>
          <a:xfrm>
            <a:off x="10165010" y="5778622"/>
            <a:ext cx="1478864" cy="679728"/>
            <a:chOff x="10198951" y="5612592"/>
            <a:chExt cx="1478864" cy="67972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C4605C5-B7AD-9945-A6B4-9F1B0C9DE4EE}"/>
                </a:ext>
              </a:extLst>
            </p:cNvPr>
            <p:cNvSpPr/>
            <p:nvPr/>
          </p:nvSpPr>
          <p:spPr>
            <a:xfrm>
              <a:off x="10198951" y="5612592"/>
              <a:ext cx="1478864" cy="67972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5B0D963-D7F0-AE41-A41B-C7CABC010571}"/>
                </a:ext>
              </a:extLst>
            </p:cNvPr>
            <p:cNvSpPr txBox="1"/>
            <p:nvPr/>
          </p:nvSpPr>
          <p:spPr>
            <a:xfrm>
              <a:off x="10198951" y="5767790"/>
              <a:ext cx="1478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사후 확률</a:t>
              </a:r>
            </a:p>
          </p:txBody>
        </p:sp>
      </p:grpSp>
      <p:sp>
        <p:nvSpPr>
          <p:cNvPr id="51" name="등호 50">
            <a:extLst>
              <a:ext uri="{FF2B5EF4-FFF2-40B4-BE49-F238E27FC236}">
                <a16:creationId xmlns:a16="http://schemas.microsoft.com/office/drawing/2014/main" id="{6DE7841B-2169-8C40-A3F5-AA09AB61D7DB}"/>
              </a:ext>
            </a:extLst>
          </p:cNvPr>
          <p:cNvSpPr/>
          <p:nvPr/>
        </p:nvSpPr>
        <p:spPr>
          <a:xfrm>
            <a:off x="9532531" y="4333771"/>
            <a:ext cx="494092" cy="234108"/>
          </a:xfrm>
          <a:prstGeom prst="mathEqual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3" name="등호 52">
            <a:extLst>
              <a:ext uri="{FF2B5EF4-FFF2-40B4-BE49-F238E27FC236}">
                <a16:creationId xmlns:a16="http://schemas.microsoft.com/office/drawing/2014/main" id="{4A0358A5-62F5-F844-AC48-F1430CFBF33C}"/>
              </a:ext>
            </a:extLst>
          </p:cNvPr>
          <p:cNvSpPr/>
          <p:nvPr/>
        </p:nvSpPr>
        <p:spPr>
          <a:xfrm>
            <a:off x="9530524" y="5161002"/>
            <a:ext cx="494092" cy="234108"/>
          </a:xfrm>
          <a:prstGeom prst="mathEqual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4" name="등호 53">
            <a:extLst>
              <a:ext uri="{FF2B5EF4-FFF2-40B4-BE49-F238E27FC236}">
                <a16:creationId xmlns:a16="http://schemas.microsoft.com/office/drawing/2014/main" id="{1449A3A0-6CD6-844C-8324-CF774FD7A714}"/>
              </a:ext>
            </a:extLst>
          </p:cNvPr>
          <p:cNvSpPr/>
          <p:nvPr/>
        </p:nvSpPr>
        <p:spPr>
          <a:xfrm>
            <a:off x="9530057" y="6001432"/>
            <a:ext cx="494092" cy="234108"/>
          </a:xfrm>
          <a:prstGeom prst="mathEqual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588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4.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 실습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with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스팸 메일 분류</a:t>
            </a:r>
            <a:endParaRPr kumimoji="0" lang="en-US" altLang="ko-KR" sz="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HNPHandotumOTF Bold" panose="020B0600000101010101" pitchFamily="34" charset="-127"/>
              <a:ea typeface="KHNPHandotumOTF Bold" panose="020B0600000101010101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5278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NPHanullimOTF" panose="020B0600000101010101" pitchFamily="34" charset="-127"/>
                <a:ea typeface="KHNPHanullimOTF" panose="020B0600000101010101" pitchFamily="34" charset="-127"/>
                <a:cs typeface="+mn-cs"/>
              </a:rPr>
              <a:t>(2)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NPHanullimOTF" panose="020B0600000101010101" pitchFamily="34" charset="-127"/>
                <a:ea typeface="KHNPHanullimOTF" panose="020B0600000101010101" pitchFamily="34" charset="-127"/>
                <a:cs typeface="+mn-cs"/>
              </a:rPr>
              <a:t>베르누이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NPHanullimOTF" panose="020B0600000101010101" pitchFamily="34" charset="-127"/>
                <a:ea typeface="KHNPHanullimOTF" panose="020B0600000101010101" pitchFamily="34" charset="-127"/>
                <a:cs typeface="+mn-cs"/>
              </a:rPr>
              <a:t>나이브베이즈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NPHanullimOTF" panose="020B0600000101010101" pitchFamily="34" charset="-127"/>
                <a:ea typeface="KHNPHanullimOTF" panose="020B0600000101010101" pitchFamily="34" charset="-127"/>
                <a:cs typeface="+mn-cs"/>
              </a:rPr>
              <a:t> 살펴보기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5F72CB-CEC8-4674-9AEB-A8BEC61B60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042072-E01A-483E-88B1-6176D37B1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251" y="2032845"/>
            <a:ext cx="10141591" cy="295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62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4.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 실습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with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스팸 메일 분류</a:t>
            </a:r>
            <a:endParaRPr kumimoji="0" lang="en-US" altLang="ko-KR" sz="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HNPHandotumOTF Bold" panose="020B0600000101010101" pitchFamily="34" charset="-127"/>
              <a:ea typeface="KHNPHandotumOTF Bold" panose="020B0600000101010101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5278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NPHanullimOTF" panose="020B0600000101010101" pitchFamily="34" charset="-127"/>
                <a:ea typeface="KHNPHanullimOTF" panose="020B0600000101010101" pitchFamily="34" charset="-127"/>
                <a:cs typeface="+mn-cs"/>
              </a:rPr>
              <a:t>(2)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NPHanullimOTF" panose="020B0600000101010101" pitchFamily="34" charset="-127"/>
                <a:ea typeface="KHNPHanullimOTF" panose="020B0600000101010101" pitchFamily="34" charset="-127"/>
                <a:cs typeface="+mn-cs"/>
              </a:rPr>
              <a:t>베르누이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NPHanullimOTF" panose="020B0600000101010101" pitchFamily="34" charset="-127"/>
                <a:ea typeface="KHNPHanullimOTF" panose="020B0600000101010101" pitchFamily="34" charset="-127"/>
                <a:cs typeface="+mn-cs"/>
              </a:rPr>
              <a:t>나이브베이즈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NPHanullimOTF" panose="020B0600000101010101" pitchFamily="34" charset="-127"/>
                <a:ea typeface="KHNPHanullimOTF" panose="020B0600000101010101" pitchFamily="34" charset="-127"/>
                <a:cs typeface="+mn-cs"/>
              </a:rPr>
              <a:t> 살펴보기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5F72CB-CEC8-4674-9AEB-A8BEC61B60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4521BF-E710-44B6-BE44-5FC6C34CB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60"/>
          <a:stretch/>
        </p:blipFill>
        <p:spPr>
          <a:xfrm>
            <a:off x="1252012" y="1870261"/>
            <a:ext cx="4353054" cy="38690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5AF341-AF7E-4956-A224-688A91184C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146"/>
          <a:stretch/>
        </p:blipFill>
        <p:spPr>
          <a:xfrm>
            <a:off x="6096000" y="1870261"/>
            <a:ext cx="5320306" cy="25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10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4.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 실습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with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스팸 메일 분류</a:t>
            </a:r>
            <a:endParaRPr kumimoji="0" lang="en-US" altLang="ko-KR" sz="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HNPHandotumOTF Bold" panose="020B0600000101010101" pitchFamily="34" charset="-127"/>
              <a:ea typeface="KHNPHandotumOTF Bold" panose="020B0600000101010101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9CCFB-E381-40A1-AC65-676E12CFD1AE}"/>
              </a:ext>
            </a:extLst>
          </p:cNvPr>
          <p:cNvSpPr txBox="1"/>
          <p:nvPr/>
        </p:nvSpPr>
        <p:spPr>
          <a:xfrm>
            <a:off x="716704" y="1156601"/>
            <a:ext cx="5278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NPHanullimOTF" panose="020B0600000101010101" pitchFamily="34" charset="-127"/>
                <a:ea typeface="KHNPHanullimOTF" panose="020B0600000101010101" pitchFamily="34" charset="-127"/>
                <a:cs typeface="+mn-cs"/>
              </a:rPr>
              <a:t>(3)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NPHanullimOTF" panose="020B0600000101010101" pitchFamily="34" charset="-127"/>
                <a:ea typeface="KHNPHanullimOTF" panose="020B0600000101010101" pitchFamily="34" charset="-127"/>
                <a:cs typeface="+mn-cs"/>
              </a:rPr>
              <a:t>학습용 데이터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5F72CB-CEC8-4674-9AEB-A8BEC61B60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42127F-8433-4A9F-ADF9-67646D50C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876" y="1832352"/>
            <a:ext cx="7255381" cy="30947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935603-2E3F-4DCD-A125-59CC898E5E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576"/>
          <a:stretch/>
        </p:blipFill>
        <p:spPr>
          <a:xfrm>
            <a:off x="1275876" y="5070078"/>
            <a:ext cx="8631695" cy="8531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2DD0CF-4884-4230-9DD1-1EF269263F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032" r="68047"/>
          <a:stretch/>
        </p:blipFill>
        <p:spPr>
          <a:xfrm>
            <a:off x="8239977" y="3896988"/>
            <a:ext cx="3335188" cy="248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52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4.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 실습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with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스팸 메일 분류</a:t>
            </a:r>
            <a:endParaRPr kumimoji="0" lang="en-US" altLang="ko-KR" sz="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HNPHandotumOTF Bold" panose="020B0600000101010101" pitchFamily="34" charset="-127"/>
              <a:ea typeface="KHNPHandotumOTF Bold" panose="020B0600000101010101" pitchFamily="34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5F72CB-CEC8-4674-9AEB-A8BEC61B60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2E1AE7-D0BA-4B1B-AF28-0A0EBA428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87" y="1781982"/>
            <a:ext cx="9293028" cy="32940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FCAF9D-E5A0-41EB-BD50-06E7854D4FC9}"/>
              </a:ext>
            </a:extLst>
          </p:cNvPr>
          <p:cNvSpPr txBox="1"/>
          <p:nvPr/>
        </p:nvSpPr>
        <p:spPr>
          <a:xfrm>
            <a:off x="716704" y="1156601"/>
            <a:ext cx="5278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NPHanullimOTF" panose="020B0600000101010101" pitchFamily="34" charset="-127"/>
                <a:ea typeface="KHNPHanullimOTF" panose="020B0600000101010101" pitchFamily="34" charset="-127"/>
                <a:cs typeface="+mn-cs"/>
              </a:rPr>
              <a:t>(3)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NPHanullimOTF" panose="020B0600000101010101" pitchFamily="34" charset="-127"/>
                <a:ea typeface="KHNPHanullimOTF" panose="020B0600000101010101" pitchFamily="34" charset="-127"/>
                <a:cs typeface="+mn-cs"/>
              </a:rPr>
              <a:t>학습용 데이터</a:t>
            </a:r>
          </a:p>
        </p:txBody>
      </p:sp>
    </p:spTree>
    <p:extLst>
      <p:ext uri="{BB962C8B-B14F-4D97-AF65-F5344CB8AC3E}">
        <p14:creationId xmlns:p14="http://schemas.microsoft.com/office/powerpoint/2010/main" val="3344451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4.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 실습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with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스팸 메일 분류</a:t>
            </a:r>
            <a:endParaRPr kumimoji="0" lang="en-US" altLang="ko-KR" sz="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HNPHandotumOTF Bold" panose="020B0600000101010101" pitchFamily="34" charset="-127"/>
              <a:ea typeface="KHNPHandotumOTF Bold" panose="020B0600000101010101" pitchFamily="34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5F72CB-CEC8-4674-9AEB-A8BEC61B60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3D05E-7CE9-440D-8FA0-F6FDF960AB55}"/>
              </a:ext>
            </a:extLst>
          </p:cNvPr>
          <p:cNvSpPr txBox="1"/>
          <p:nvPr/>
        </p:nvSpPr>
        <p:spPr>
          <a:xfrm>
            <a:off x="716704" y="1156601"/>
            <a:ext cx="5278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NPHanullimOTF" panose="020B0600000101010101" pitchFamily="34" charset="-127"/>
                <a:ea typeface="KHNPHanullimOTF" panose="020B0600000101010101" pitchFamily="34" charset="-127"/>
                <a:cs typeface="+mn-cs"/>
              </a:rPr>
              <a:t>(3)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NPHanullimOTF" panose="020B0600000101010101" pitchFamily="34" charset="-127"/>
                <a:ea typeface="KHNPHanullimOTF" panose="020B0600000101010101" pitchFamily="34" charset="-127"/>
                <a:cs typeface="+mn-cs"/>
              </a:rPr>
              <a:t>학습용 데이터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E2B52A-9E36-462D-AA37-0B3188F6E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29" y="1910337"/>
            <a:ext cx="9702342" cy="7588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AD67FD-59DD-4748-9608-36B44AEBD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829" y="2776116"/>
            <a:ext cx="4328051" cy="22765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9BC83C-0C32-4977-B426-389AA6468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829" y="5243282"/>
            <a:ext cx="9831666" cy="8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0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8D08C54-7B78-4BA1-B0FD-F927405CD1E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4.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 실습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with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NPHandotumOTF Bold" panose="020B0600000101010101" pitchFamily="34" charset="-127"/>
                <a:ea typeface="KHNPHandotumOTF Bold" panose="020B0600000101010101" pitchFamily="34" charset="-127"/>
                <a:cs typeface="+mn-cs"/>
              </a:rPr>
              <a:t>스팸 메일 분류</a:t>
            </a:r>
            <a:endParaRPr kumimoji="0" lang="en-US" altLang="ko-KR" sz="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HNPHandotumOTF Bold" panose="020B0600000101010101" pitchFamily="34" charset="-127"/>
              <a:ea typeface="KHNPHandotumOTF Bold" panose="020B0600000101010101" pitchFamily="34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4F7-E2DB-6E40-B5D3-EFF0C76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067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5F72CB-CEC8-4674-9AEB-A8BEC61B60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3D05E-7CE9-440D-8FA0-F6FDF960AB55}"/>
              </a:ext>
            </a:extLst>
          </p:cNvPr>
          <p:cNvSpPr txBox="1"/>
          <p:nvPr/>
        </p:nvSpPr>
        <p:spPr>
          <a:xfrm>
            <a:off x="716704" y="1156601"/>
            <a:ext cx="5278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NPHanullimOTF" panose="020B0600000101010101" pitchFamily="34" charset="-127"/>
                <a:ea typeface="KHNPHanullimOTF" panose="020B0600000101010101" pitchFamily="34" charset="-127"/>
                <a:cs typeface="+mn-cs"/>
              </a:rPr>
              <a:t>(</a:t>
            </a:r>
            <a:r>
              <a:rPr lang="en-US" altLang="ko-KR" sz="2400" b="1" dirty="0">
                <a:solidFill>
                  <a:prstClr val="black"/>
                </a:solidFill>
                <a:latin typeface="KHNPHanullimOTF" panose="020B0600000101010101" pitchFamily="34" charset="-127"/>
                <a:ea typeface="KHNPHanullimOTF" panose="020B0600000101010101" pitchFamily="34" charset="-127"/>
              </a:rPr>
              <a:t>4) </a:t>
            </a:r>
            <a:r>
              <a:rPr lang="ko-KR" altLang="en-US" sz="2400" b="1" dirty="0">
                <a:solidFill>
                  <a:prstClr val="black"/>
                </a:solidFill>
                <a:latin typeface="KHNPHanullimOTF" panose="020B0600000101010101" pitchFamily="34" charset="-127"/>
                <a:ea typeface="KHNPHanullimOTF" panose="020B0600000101010101" pitchFamily="34" charset="-127"/>
              </a:rPr>
              <a:t>모델링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HNPHanullimOTF" panose="020B0600000101010101" pitchFamily="34" charset="-127"/>
              <a:ea typeface="KHNPHanullimOTF" panose="020B0600000101010101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03A368-6725-4862-BC4F-2F7A1C17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157"/>
          <a:stretch/>
        </p:blipFill>
        <p:spPr>
          <a:xfrm>
            <a:off x="1450908" y="1773481"/>
            <a:ext cx="6816457" cy="31421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9C63DF-733B-4210-8F92-F99F6FC47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91"/>
          <a:stretch/>
        </p:blipFill>
        <p:spPr>
          <a:xfrm>
            <a:off x="1450908" y="4956882"/>
            <a:ext cx="7443490" cy="148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91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1.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정리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1C841-6D0F-4F67-A6C9-8D946D5C0D26}"/>
              </a:ext>
            </a:extLst>
          </p:cNvPr>
          <p:cNvSpPr txBox="1"/>
          <p:nvPr/>
        </p:nvSpPr>
        <p:spPr>
          <a:xfrm>
            <a:off x="716705" y="1156601"/>
            <a:ext cx="366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(3)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베이즈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3256AF-0C0D-D240-A303-49BE3CB2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7FABF8-A94A-B44C-903B-93DADD524FA5}"/>
                  </a:ext>
                </a:extLst>
              </p:cNvPr>
              <p:cNvSpPr txBox="1"/>
              <p:nvPr/>
            </p:nvSpPr>
            <p:spPr>
              <a:xfrm>
                <a:off x="1034242" y="3158886"/>
                <a:ext cx="4340419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ko-Kore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ore-KR" sz="2800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ore-KR" sz="28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∙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7FABF8-A94A-B44C-903B-93DADD52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242" y="3158886"/>
                <a:ext cx="4340419" cy="912622"/>
              </a:xfrm>
              <a:prstGeom prst="rect">
                <a:avLst/>
              </a:prstGeom>
              <a:blipFill>
                <a:blip r:embed="rId3"/>
                <a:stretch>
                  <a:fillRect l="-875" t="-5479" r="-2041" b="-164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F94330-56DB-5F41-B848-C89527528F89}"/>
                  </a:ext>
                </a:extLst>
              </p:cNvPr>
              <p:cNvSpPr txBox="1"/>
              <p:nvPr/>
            </p:nvSpPr>
            <p:spPr>
              <a:xfrm>
                <a:off x="6661185" y="3158885"/>
                <a:ext cx="4326313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ko-Kore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ore-KR" sz="2800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ore-KR" sz="28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∙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F94330-56DB-5F41-B848-C89527528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85" y="3158885"/>
                <a:ext cx="4326313" cy="912622"/>
              </a:xfrm>
              <a:prstGeom prst="rect">
                <a:avLst/>
              </a:prstGeom>
              <a:blipFill>
                <a:blip r:embed="rId4"/>
                <a:stretch>
                  <a:fillRect l="-880" t="-5479" r="-2053" b="-164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7178C85-BDAE-AE4F-B888-D7D13389D33A}"/>
              </a:ext>
            </a:extLst>
          </p:cNvPr>
          <p:cNvSpPr txBox="1"/>
          <p:nvPr/>
        </p:nvSpPr>
        <p:spPr>
          <a:xfrm>
            <a:off x="1129136" y="4191336"/>
            <a:ext cx="1463254" cy="75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사후 확률</a:t>
            </a:r>
            <a:endParaRPr lang="en-US" altLang="ko-KR" dirty="0"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(Posterior)</a:t>
            </a:r>
            <a:endParaRPr lang="ko-KR" altLang="en-US" sz="1200" dirty="0"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E6B57B-59A7-A64A-B5C9-F3B77D328B36}"/>
              </a:ext>
            </a:extLst>
          </p:cNvPr>
          <p:cNvSpPr txBox="1"/>
          <p:nvPr/>
        </p:nvSpPr>
        <p:spPr>
          <a:xfrm>
            <a:off x="4261703" y="2019369"/>
            <a:ext cx="1305002" cy="75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사전 확률</a:t>
            </a:r>
            <a:endParaRPr lang="en-US" altLang="ko-KR" dirty="0"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(Prior)</a:t>
            </a:r>
            <a:endParaRPr lang="ko-KR" altLang="en-US" sz="1100" dirty="0"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B2DE0C-52C5-684E-B6D7-246D80A35A84}"/>
              </a:ext>
            </a:extLst>
          </p:cNvPr>
          <p:cNvSpPr txBox="1"/>
          <p:nvPr/>
        </p:nvSpPr>
        <p:spPr>
          <a:xfrm>
            <a:off x="2889207" y="2019369"/>
            <a:ext cx="1544710" cy="75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조건부 확률</a:t>
            </a:r>
            <a:endParaRPr lang="en-US" altLang="ko-KR" dirty="0"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(Likelihood)</a:t>
            </a:r>
            <a:endParaRPr lang="ko-KR" altLang="en-US" sz="1200" dirty="0"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3C8465-CD24-CA4E-BD96-2D12747E7973}"/>
              </a:ext>
            </a:extLst>
          </p:cNvPr>
          <p:cNvSpPr txBox="1"/>
          <p:nvPr/>
        </p:nvSpPr>
        <p:spPr>
          <a:xfrm>
            <a:off x="2941901" y="4429540"/>
            <a:ext cx="2329793" cy="75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증거</a:t>
            </a:r>
            <a:endParaRPr lang="en-US" altLang="ko-KR" dirty="0"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(Evidence)</a:t>
            </a:r>
            <a:endParaRPr lang="ko-KR" altLang="en-US" sz="1200" dirty="0"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6634D18-9542-9946-BB1A-5C3B9F55A2F3}"/>
              </a:ext>
            </a:extLst>
          </p:cNvPr>
          <p:cNvCxnSpPr>
            <a:cxnSpLocks/>
          </p:cNvCxnSpPr>
          <p:nvPr/>
        </p:nvCxnSpPr>
        <p:spPr>
          <a:xfrm flipV="1">
            <a:off x="1860763" y="3963934"/>
            <a:ext cx="0" cy="279697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9E47C91-B63C-0F46-BD6F-3C67AA51CEB8}"/>
              </a:ext>
            </a:extLst>
          </p:cNvPr>
          <p:cNvCxnSpPr>
            <a:cxnSpLocks/>
          </p:cNvCxnSpPr>
          <p:nvPr/>
        </p:nvCxnSpPr>
        <p:spPr>
          <a:xfrm flipV="1">
            <a:off x="4106798" y="4191336"/>
            <a:ext cx="0" cy="279697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FFA15E2-35D5-A94B-A24D-BE717EED7100}"/>
              </a:ext>
            </a:extLst>
          </p:cNvPr>
          <p:cNvCxnSpPr>
            <a:cxnSpLocks/>
          </p:cNvCxnSpPr>
          <p:nvPr/>
        </p:nvCxnSpPr>
        <p:spPr>
          <a:xfrm>
            <a:off x="4914204" y="2825267"/>
            <a:ext cx="0" cy="260122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1CC80CF-CA9B-2849-B322-7F969B41B1AF}"/>
              </a:ext>
            </a:extLst>
          </p:cNvPr>
          <p:cNvCxnSpPr>
            <a:cxnSpLocks/>
          </p:cNvCxnSpPr>
          <p:nvPr/>
        </p:nvCxnSpPr>
        <p:spPr>
          <a:xfrm>
            <a:off x="3661562" y="2825267"/>
            <a:ext cx="0" cy="260122"/>
          </a:xfrm>
          <a:prstGeom prst="straightConnector1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왼쪽/오른쪽 화살표[L] 12">
            <a:extLst>
              <a:ext uri="{FF2B5EF4-FFF2-40B4-BE49-F238E27FC236}">
                <a16:creationId xmlns:a16="http://schemas.microsoft.com/office/drawing/2014/main" id="{9B7FF35B-2ABC-664D-ADD0-4E80CC99D135}"/>
              </a:ext>
            </a:extLst>
          </p:cNvPr>
          <p:cNvSpPr/>
          <p:nvPr/>
        </p:nvSpPr>
        <p:spPr>
          <a:xfrm>
            <a:off x="5697883" y="3522242"/>
            <a:ext cx="640080" cy="18590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D29BAC-C698-EC48-9255-D4AFE61AE8E7}"/>
              </a:ext>
            </a:extLst>
          </p:cNvPr>
          <p:cNvSpPr txBox="1"/>
          <p:nvPr/>
        </p:nvSpPr>
        <p:spPr>
          <a:xfrm>
            <a:off x="3309746" y="5725149"/>
            <a:ext cx="5516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 err="1">
                <a:latin typeface="Sandoll Iyagi 01 Light" panose="020B0600000101010101" pitchFamily="34" charset="-127"/>
                <a:ea typeface="Sandoll Iyagi 01 Light" panose="020B0600000101010101" pitchFamily="34" charset="-127"/>
              </a:rPr>
              <a:t>베이즈</a:t>
            </a:r>
            <a:r>
              <a:rPr kumimoji="1" lang="ko-KR" altLang="en-US" sz="2000" dirty="0">
                <a:latin typeface="Sandoll Iyagi 01 Light" panose="020B0600000101010101" pitchFamily="34" charset="-127"/>
                <a:ea typeface="Sandoll Iyagi 01 Light" panose="020B0600000101010101" pitchFamily="34" charset="-127"/>
              </a:rPr>
              <a:t> 정리의 의미는 무엇이고 왜 통계에서 중요할까</a:t>
            </a:r>
            <a:r>
              <a:rPr kumimoji="1" lang="en-US" altLang="ko-KR" sz="2000" dirty="0">
                <a:latin typeface="Sandoll Iyagi 01 Light" panose="020B0600000101010101" pitchFamily="34" charset="-127"/>
                <a:ea typeface="Sandoll Iyagi 01 Light" panose="020B0600000101010101" pitchFamily="34" charset="-127"/>
              </a:rPr>
              <a:t>?</a:t>
            </a:r>
            <a:endParaRPr kumimoji="1" lang="ko-Kore-KR" altLang="en-US" sz="2000" dirty="0">
              <a:latin typeface="Sandoll Iyagi 01 Light" panose="020B0600000101010101" pitchFamily="34" charset="-127"/>
              <a:ea typeface="Sandoll Iyagi 01 Light" panose="020B0600000101010101" pitchFamily="34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71D1A8F-CB3C-384C-804A-E367D3E4C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845" y="5761593"/>
            <a:ext cx="375558" cy="3098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22F133B-B234-CF42-9A4F-37F426477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919344" y="5770286"/>
            <a:ext cx="375558" cy="3098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2951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1.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정리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1C841-6D0F-4F67-A6C9-8D946D5C0D26}"/>
              </a:ext>
            </a:extLst>
          </p:cNvPr>
          <p:cNvSpPr txBox="1"/>
          <p:nvPr/>
        </p:nvSpPr>
        <p:spPr>
          <a:xfrm>
            <a:off x="716705" y="1156601"/>
            <a:ext cx="366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(4)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베이즈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정리의 의미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3256AF-0C0D-D240-A303-49BE3CB2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77A2202A-F9D6-6345-8E2F-D3821320B6E2}"/>
              </a:ext>
            </a:extLst>
          </p:cNvPr>
          <p:cNvSpPr/>
          <p:nvPr/>
        </p:nvSpPr>
        <p:spPr>
          <a:xfrm>
            <a:off x="4167414" y="2257247"/>
            <a:ext cx="6892137" cy="1506094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EE63C8E-B0F7-EE4F-B41D-C860C1723E95}"/>
              </a:ext>
            </a:extLst>
          </p:cNvPr>
          <p:cNvGrpSpPr/>
          <p:nvPr/>
        </p:nvGrpSpPr>
        <p:grpSpPr>
          <a:xfrm>
            <a:off x="4370362" y="2257247"/>
            <a:ext cx="7202659" cy="1506094"/>
            <a:chOff x="1233869" y="2284"/>
            <a:chExt cx="5029770" cy="115791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4C3847A-B364-F945-BFFB-B4D4E412C9DA}"/>
                </a:ext>
              </a:extLst>
            </p:cNvPr>
            <p:cNvSpPr/>
            <p:nvPr/>
          </p:nvSpPr>
          <p:spPr>
            <a:xfrm>
              <a:off x="1337397" y="2284"/>
              <a:ext cx="4926242" cy="115791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F70135-05F2-7C49-AB95-40A9CA09642D}"/>
                </a:ext>
              </a:extLst>
            </p:cNvPr>
            <p:cNvSpPr txBox="1"/>
            <p:nvPr/>
          </p:nvSpPr>
          <p:spPr>
            <a:xfrm>
              <a:off x="1233869" y="2284"/>
              <a:ext cx="4680961" cy="1157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2547" tIns="122547" rIns="122547" bIns="122547" numCol="1" spcCol="1270" anchor="ctr" anchorCtr="0">
              <a:noAutofit/>
            </a:bodyPr>
            <a:lstStyle/>
            <a:p>
              <a:pPr lvl="0" defTabSz="666750">
                <a:spcBef>
                  <a:spcPct val="0"/>
                </a:spcBef>
                <a:spcAft>
                  <a:spcPct val="35000"/>
                </a:spcAft>
              </a:pPr>
              <a:r>
                <a:rPr kumimoji="1" lang="ko-KR" altLang="en-US" dirty="0" err="1">
                  <a:solidFill>
                    <a:sysClr val="windowText" lastClr="000000"/>
                  </a:solidFill>
                  <a:latin typeface="Sandoll CT Sans 03 Display Rg" pitchFamily="2" charset="-127"/>
                  <a:ea typeface="Sandoll CT Sans 03 Display Rg" pitchFamily="2" charset="-127"/>
                </a:rPr>
                <a:t>감염증</a:t>
              </a:r>
              <a:r>
                <a:rPr kumimoji="1" lang="ko-KR" altLang="en-US" dirty="0">
                  <a:solidFill>
                    <a:sysClr val="windowText" lastClr="000000"/>
                  </a:solidFill>
                  <a:latin typeface="Sandoll CT Sans 03 Display Rg" pitchFamily="2" charset="-127"/>
                  <a:ea typeface="Sandoll CT Sans 03 Display Rg" pitchFamily="2" charset="-127"/>
                </a:rPr>
                <a:t> </a:t>
              </a:r>
              <a:r>
                <a:rPr kumimoji="1" lang="en" altLang="ko-KR" dirty="0">
                  <a:solidFill>
                    <a:sysClr val="windowText" lastClr="000000"/>
                  </a:solidFill>
                  <a:latin typeface="Sandoll CT Sans 03 Display Rg" pitchFamily="2" charset="-127"/>
                  <a:ea typeface="Sandoll CT Sans 03 Display Rg" pitchFamily="2" charset="-127"/>
                </a:rPr>
                <a:t>A</a:t>
              </a:r>
              <a:r>
                <a:rPr kumimoji="1" lang="ko-KR" altLang="en-US" dirty="0">
                  <a:solidFill>
                    <a:sysClr val="windowText" lastClr="000000"/>
                  </a:solidFill>
                  <a:latin typeface="Sandoll CT Sans 03 Display Rg" pitchFamily="2" charset="-127"/>
                  <a:ea typeface="Sandoll CT Sans 03 Display Rg" pitchFamily="2" charset="-127"/>
                </a:rPr>
                <a:t>에 걸린 사람의 </a:t>
              </a:r>
              <a:r>
                <a:rPr kumimoji="1" lang="en-US" altLang="ko-KR" dirty="0">
                  <a:solidFill>
                    <a:sysClr val="windowText" lastClr="000000"/>
                  </a:solidFill>
                  <a:latin typeface="Sandoll CT Sans 03 Display Rg" pitchFamily="2" charset="-127"/>
                  <a:ea typeface="Sandoll CT Sans 03 Display Rg" pitchFamily="2" charset="-127"/>
                </a:rPr>
                <a:t>40%</a:t>
              </a:r>
              <a:r>
                <a:rPr kumimoji="1" lang="ko-KR" altLang="en-US" dirty="0">
                  <a:solidFill>
                    <a:sysClr val="windowText" lastClr="000000"/>
                  </a:solidFill>
                  <a:latin typeface="Sandoll CT Sans 03 Display Rg" pitchFamily="2" charset="-127"/>
                  <a:ea typeface="Sandoll CT Sans 03 Display Rg" pitchFamily="2" charset="-127"/>
                </a:rPr>
                <a:t>가 마스크를 미 착용한 사람들이다</a:t>
              </a:r>
              <a:r>
                <a:rPr kumimoji="1" lang="en-US" altLang="ko-KR" dirty="0">
                  <a:solidFill>
                    <a:sysClr val="windowText" lastClr="000000"/>
                  </a:solidFill>
                  <a:latin typeface="Sandoll CT Sans 03 Display Rg" pitchFamily="2" charset="-127"/>
                  <a:ea typeface="Sandoll CT Sans 03 Display Rg" pitchFamily="2" charset="-127"/>
                </a:rPr>
                <a:t>. </a:t>
              </a:r>
            </a:p>
            <a:p>
              <a:pPr lvl="0" defTabSz="666750">
                <a:spcBef>
                  <a:spcPct val="0"/>
                </a:spcBef>
                <a:spcAft>
                  <a:spcPct val="35000"/>
                </a:spcAft>
              </a:pPr>
              <a:r>
                <a:rPr kumimoji="1" lang="ko-KR" altLang="en-US" dirty="0">
                  <a:solidFill>
                    <a:sysClr val="windowText" lastClr="000000"/>
                  </a:solidFill>
                  <a:latin typeface="Sandoll CT Sans 03 Display Rg" pitchFamily="2" charset="-127"/>
                  <a:ea typeface="Sandoll CT Sans 03 Display Rg" pitchFamily="2" charset="-127"/>
                </a:rPr>
                <a:t>그러면 </a:t>
              </a:r>
              <a:r>
                <a:rPr kumimoji="1" lang="en-US" altLang="ko-KR" dirty="0">
                  <a:solidFill>
                    <a:srgbClr val="C00000"/>
                  </a:solidFill>
                  <a:latin typeface="Sandoll CT Sans 03 Display Rg" pitchFamily="2" charset="-127"/>
                  <a:ea typeface="Sandoll CT Sans 03 Display Rg" pitchFamily="2" charset="-127"/>
                </a:rPr>
                <a:t>60%</a:t>
              </a:r>
              <a:r>
                <a:rPr kumimoji="1" lang="ko-KR" altLang="en-US" dirty="0">
                  <a:solidFill>
                    <a:srgbClr val="C00000"/>
                  </a:solidFill>
                  <a:latin typeface="Sandoll CT Sans 03 Display Rg" pitchFamily="2" charset="-127"/>
                  <a:ea typeface="Sandoll CT Sans 03 Display Rg" pitchFamily="2" charset="-127"/>
                </a:rPr>
                <a:t>가 마스크를 착용했음에도 </a:t>
              </a:r>
              <a:r>
                <a:rPr kumimoji="1" lang="ko-KR" altLang="en-US" dirty="0" err="1">
                  <a:solidFill>
                    <a:srgbClr val="C00000"/>
                  </a:solidFill>
                  <a:latin typeface="Sandoll CT Sans 03 Display Rg" pitchFamily="2" charset="-127"/>
                  <a:ea typeface="Sandoll CT Sans 03 Display Rg" pitchFamily="2" charset="-127"/>
                </a:rPr>
                <a:t>감염증</a:t>
              </a:r>
              <a:r>
                <a:rPr kumimoji="1" lang="ko-KR" altLang="en-US" dirty="0">
                  <a:solidFill>
                    <a:srgbClr val="C00000"/>
                  </a:solidFill>
                  <a:latin typeface="Sandoll CT Sans 03 Display Rg" pitchFamily="2" charset="-127"/>
                  <a:ea typeface="Sandoll CT Sans 03 Display Rg" pitchFamily="2" charset="-127"/>
                </a:rPr>
                <a:t> </a:t>
              </a:r>
              <a:r>
                <a:rPr kumimoji="1" lang="en" altLang="ko-KR" dirty="0">
                  <a:solidFill>
                    <a:srgbClr val="C00000"/>
                  </a:solidFill>
                  <a:latin typeface="Sandoll CT Sans 03 Display Rg" pitchFamily="2" charset="-127"/>
                  <a:ea typeface="Sandoll CT Sans 03 Display Rg" pitchFamily="2" charset="-127"/>
                </a:rPr>
                <a:t>A</a:t>
              </a:r>
              <a:r>
                <a:rPr kumimoji="1" lang="ko-KR" altLang="en-US" dirty="0">
                  <a:solidFill>
                    <a:srgbClr val="C00000"/>
                  </a:solidFill>
                  <a:latin typeface="Sandoll CT Sans 03 Display Rg" pitchFamily="2" charset="-127"/>
                  <a:ea typeface="Sandoll CT Sans 03 Display Rg" pitchFamily="2" charset="-127"/>
                </a:rPr>
                <a:t>에 걸렸다</a:t>
              </a:r>
              <a:r>
                <a:rPr kumimoji="1" lang="ko-KR" altLang="en-US" dirty="0">
                  <a:solidFill>
                    <a:sysClr val="windowText" lastClr="000000"/>
                  </a:solidFill>
                  <a:latin typeface="Sandoll CT Sans 03 Display Rg" pitchFamily="2" charset="-127"/>
                  <a:ea typeface="Sandoll CT Sans 03 Display Rg" pitchFamily="2" charset="-127"/>
                </a:rPr>
                <a:t>는 것인데</a:t>
              </a:r>
              <a:r>
                <a:rPr kumimoji="1" lang="en-US" altLang="ko-KR" dirty="0">
                  <a:solidFill>
                    <a:sysClr val="windowText" lastClr="000000"/>
                  </a:solidFill>
                  <a:latin typeface="Sandoll CT Sans 03 Display Rg" pitchFamily="2" charset="-127"/>
                  <a:ea typeface="Sandoll CT Sans 03 Display Rg" pitchFamily="2" charset="-127"/>
                </a:rPr>
                <a:t>, </a:t>
              </a:r>
            </a:p>
            <a:p>
              <a:pPr lvl="0" defTabSz="666750">
                <a:spcBef>
                  <a:spcPct val="0"/>
                </a:spcBef>
                <a:spcAft>
                  <a:spcPct val="35000"/>
                </a:spcAft>
              </a:pPr>
              <a:r>
                <a:rPr kumimoji="1" lang="ko-KR" altLang="en-US" dirty="0">
                  <a:solidFill>
                    <a:sysClr val="windowText" lastClr="000000"/>
                  </a:solidFill>
                  <a:latin typeface="Sandoll CT Sans 03 Display Rg" pitchFamily="2" charset="-127"/>
                  <a:ea typeface="Sandoll CT Sans 03 Display Rg" pitchFamily="2" charset="-127"/>
                </a:rPr>
                <a:t>이는 과연 마스크를 착용하는 것이 더 위험하다는 걸 의미할까</a:t>
              </a:r>
              <a:r>
                <a:rPr kumimoji="1" lang="en-US" altLang="ko-KR" dirty="0">
                  <a:solidFill>
                    <a:sysClr val="windowText" lastClr="000000"/>
                  </a:solidFill>
                  <a:latin typeface="Sandoll CT Sans 03 Display Rg" pitchFamily="2" charset="-127"/>
                  <a:ea typeface="Sandoll CT Sans 03 Display Rg" pitchFamily="2" charset="-127"/>
                </a:rPr>
                <a:t>?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DD3A304-8E8B-0741-9E4B-BA8C65019AD1}"/>
              </a:ext>
            </a:extLst>
          </p:cNvPr>
          <p:cNvSpPr txBox="1"/>
          <p:nvPr/>
        </p:nvSpPr>
        <p:spPr>
          <a:xfrm>
            <a:off x="4608986" y="4762847"/>
            <a:ext cx="1782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C00000"/>
                </a:solidFill>
                <a:latin typeface="Sandoll WinterNight" panose="020B0600000101010101" pitchFamily="34" charset="-127"/>
                <a:ea typeface="Sandoll WinterNight" panose="020B0600000101010101" pitchFamily="34" charset="-127"/>
              </a:rPr>
              <a:t>NO!</a:t>
            </a:r>
            <a:endParaRPr lang="ko-KR" altLang="en-US" sz="4800" dirty="0">
              <a:solidFill>
                <a:srgbClr val="C00000"/>
              </a:solidFill>
              <a:latin typeface="Sandoll WinterNight" panose="020B0600000101010101" pitchFamily="34" charset="-127"/>
              <a:ea typeface="Sandoll WinterNight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DDD815-5C44-B044-A4C8-2878B5153450}"/>
              </a:ext>
            </a:extLst>
          </p:cNvPr>
          <p:cNvSpPr txBox="1"/>
          <p:nvPr/>
        </p:nvSpPr>
        <p:spPr>
          <a:xfrm>
            <a:off x="6391742" y="4708409"/>
            <a:ext cx="4428658" cy="885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전체 마스크를 착용한 사람과 </a:t>
            </a:r>
            <a:endParaRPr lang="en-US" altLang="ko-KR" dirty="0"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착용하지 않은 사람의 비율을 알아야 한다</a:t>
            </a:r>
            <a:r>
              <a:rPr lang="en-US" altLang="ko-KR" dirty="0">
                <a:latin typeface="Sandoll Tviceket" panose="020B0600000101010101" pitchFamily="34" charset="-127"/>
                <a:ea typeface="Sandoll Tviceket" panose="020B0600000101010101" pitchFamily="34" charset="-127"/>
              </a:rPr>
              <a:t>!</a:t>
            </a:r>
          </a:p>
        </p:txBody>
      </p:sp>
      <p:sp>
        <p:nvSpPr>
          <p:cNvPr id="41" name="오른쪽 화살표[R] 40">
            <a:extLst>
              <a:ext uri="{FF2B5EF4-FFF2-40B4-BE49-F238E27FC236}">
                <a16:creationId xmlns:a16="http://schemas.microsoft.com/office/drawing/2014/main" id="{A962A617-03E5-314A-B574-BF508783F8D2}"/>
              </a:ext>
            </a:extLst>
          </p:cNvPr>
          <p:cNvSpPr/>
          <p:nvPr/>
        </p:nvSpPr>
        <p:spPr>
          <a:xfrm rot="5400000">
            <a:off x="7363375" y="4156998"/>
            <a:ext cx="500213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A8F9F84-288E-BF46-AABA-1CD5E8705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76" y="2240855"/>
            <a:ext cx="2582542" cy="31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42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1.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정리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1C841-6D0F-4F67-A6C9-8D946D5C0D26}"/>
              </a:ext>
            </a:extLst>
          </p:cNvPr>
          <p:cNvSpPr txBox="1"/>
          <p:nvPr/>
        </p:nvSpPr>
        <p:spPr>
          <a:xfrm>
            <a:off x="716705" y="1156601"/>
            <a:ext cx="366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(4)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베이즈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정리의 의미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3256AF-0C0D-D240-A303-49BE3CB2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BA366D2-8ADA-1148-87EB-788CD6E15865}"/>
              </a:ext>
            </a:extLst>
          </p:cNvPr>
          <p:cNvGrpSpPr/>
          <p:nvPr/>
        </p:nvGrpSpPr>
        <p:grpSpPr>
          <a:xfrm>
            <a:off x="2369658" y="2853727"/>
            <a:ext cx="1670569" cy="679728"/>
            <a:chOff x="831625" y="4756671"/>
            <a:chExt cx="3451137" cy="67972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C11C88F-2459-DA4C-AAA1-6F0248AE6380}"/>
                </a:ext>
              </a:extLst>
            </p:cNvPr>
            <p:cNvSpPr/>
            <p:nvPr/>
          </p:nvSpPr>
          <p:spPr>
            <a:xfrm>
              <a:off x="831626" y="4756671"/>
              <a:ext cx="3451136" cy="67972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335AF4-0090-9440-9658-0B0B98148881}"/>
                </a:ext>
              </a:extLst>
            </p:cNvPr>
            <p:cNvSpPr txBox="1"/>
            <p:nvPr/>
          </p:nvSpPr>
          <p:spPr>
            <a:xfrm>
              <a:off x="831625" y="4911869"/>
              <a:ext cx="3451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P(A)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C1F86F2-1532-7745-B20A-E156D80E5626}"/>
              </a:ext>
            </a:extLst>
          </p:cNvPr>
          <p:cNvGrpSpPr/>
          <p:nvPr/>
        </p:nvGrpSpPr>
        <p:grpSpPr>
          <a:xfrm>
            <a:off x="2369658" y="3705016"/>
            <a:ext cx="1670569" cy="679728"/>
            <a:chOff x="831626" y="5607960"/>
            <a:chExt cx="1670569" cy="67972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C19D3E7-B1F9-4643-A574-B034455D8601}"/>
                </a:ext>
              </a:extLst>
            </p:cNvPr>
            <p:cNvSpPr/>
            <p:nvPr/>
          </p:nvSpPr>
          <p:spPr>
            <a:xfrm>
              <a:off x="831626" y="5607960"/>
              <a:ext cx="1670569" cy="6797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F42EF9-29FF-6946-B22F-61EAC5026700}"/>
                </a:ext>
              </a:extLst>
            </p:cNvPr>
            <p:cNvSpPr txBox="1"/>
            <p:nvPr/>
          </p:nvSpPr>
          <p:spPr>
            <a:xfrm>
              <a:off x="831626" y="5766154"/>
              <a:ext cx="1670569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P(~A)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5AA4653-BEA8-084E-BE6B-ABD971A02EC8}"/>
              </a:ext>
            </a:extLst>
          </p:cNvPr>
          <p:cNvGrpSpPr/>
          <p:nvPr/>
        </p:nvGrpSpPr>
        <p:grpSpPr>
          <a:xfrm>
            <a:off x="5571551" y="2853727"/>
            <a:ext cx="4406361" cy="679728"/>
            <a:chOff x="5102707" y="4756671"/>
            <a:chExt cx="4406361" cy="67972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AB1B742-5701-9D40-BFF2-5582CEDCBA81}"/>
                </a:ext>
              </a:extLst>
            </p:cNvPr>
            <p:cNvSpPr/>
            <p:nvPr/>
          </p:nvSpPr>
          <p:spPr>
            <a:xfrm>
              <a:off x="5102708" y="4756671"/>
              <a:ext cx="4406360" cy="6797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9AF062-0CFE-7840-BF3C-831E2BB0C711}"/>
                </a:ext>
              </a:extLst>
            </p:cNvPr>
            <p:cNvSpPr txBox="1"/>
            <p:nvPr/>
          </p:nvSpPr>
          <p:spPr>
            <a:xfrm>
              <a:off x="5102707" y="4911869"/>
              <a:ext cx="4406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감염증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</a:t>
              </a:r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A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에 걸릴 확률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2473659-B483-E743-BC2D-2EBD1A0F2477}"/>
              </a:ext>
            </a:extLst>
          </p:cNvPr>
          <p:cNvGrpSpPr/>
          <p:nvPr/>
        </p:nvGrpSpPr>
        <p:grpSpPr>
          <a:xfrm>
            <a:off x="5566597" y="3715820"/>
            <a:ext cx="4406361" cy="679728"/>
            <a:chOff x="3671957" y="5209538"/>
            <a:chExt cx="4406361" cy="67972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A3AA067-D619-A04A-9B68-086BE25E3EB6}"/>
                </a:ext>
              </a:extLst>
            </p:cNvPr>
            <p:cNvSpPr/>
            <p:nvPr/>
          </p:nvSpPr>
          <p:spPr>
            <a:xfrm>
              <a:off x="3671958" y="5209538"/>
              <a:ext cx="4406360" cy="6797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DD4017-A077-EC4D-9A17-5AFDCF496F94}"/>
                </a:ext>
              </a:extLst>
            </p:cNvPr>
            <p:cNvSpPr txBox="1"/>
            <p:nvPr/>
          </p:nvSpPr>
          <p:spPr>
            <a:xfrm>
              <a:off x="3671957" y="5364736"/>
              <a:ext cx="4406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감염증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</a:t>
              </a:r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A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에 걸리지 않을 확률</a:t>
              </a:r>
            </a:p>
          </p:txBody>
        </p:sp>
      </p:grp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99AAF778-9849-044E-BCAC-36470AA2563F}"/>
              </a:ext>
            </a:extLst>
          </p:cNvPr>
          <p:cNvSpPr/>
          <p:nvPr/>
        </p:nvSpPr>
        <p:spPr>
          <a:xfrm>
            <a:off x="4505207" y="3087668"/>
            <a:ext cx="60136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1F6558FE-EBD0-CF40-A2DB-7D1ACB183702}"/>
              </a:ext>
            </a:extLst>
          </p:cNvPr>
          <p:cNvSpPr/>
          <p:nvPr/>
        </p:nvSpPr>
        <p:spPr>
          <a:xfrm>
            <a:off x="4505207" y="3913501"/>
            <a:ext cx="60136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181C8CB-DFCC-A845-A09F-CC00B0659BCC}"/>
              </a:ext>
            </a:extLst>
          </p:cNvPr>
          <p:cNvGrpSpPr/>
          <p:nvPr/>
        </p:nvGrpSpPr>
        <p:grpSpPr>
          <a:xfrm>
            <a:off x="2369658" y="4550746"/>
            <a:ext cx="1670569" cy="679728"/>
            <a:chOff x="831626" y="5607960"/>
            <a:chExt cx="1670569" cy="67972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0080D92-B671-A64D-8B61-94C8980BF89A}"/>
                </a:ext>
              </a:extLst>
            </p:cNvPr>
            <p:cNvSpPr/>
            <p:nvPr/>
          </p:nvSpPr>
          <p:spPr>
            <a:xfrm>
              <a:off x="831626" y="5607960"/>
              <a:ext cx="1670569" cy="6797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EF3AD8E-F8CE-D04C-BC82-F4D9B47D631A}"/>
                </a:ext>
              </a:extLst>
            </p:cNvPr>
            <p:cNvSpPr txBox="1"/>
            <p:nvPr/>
          </p:nvSpPr>
          <p:spPr>
            <a:xfrm>
              <a:off x="831626" y="5766154"/>
              <a:ext cx="1670569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P(M)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11D5E1E-E086-914D-BC35-30DCDCE3B18E}"/>
              </a:ext>
            </a:extLst>
          </p:cNvPr>
          <p:cNvGrpSpPr/>
          <p:nvPr/>
        </p:nvGrpSpPr>
        <p:grpSpPr>
          <a:xfrm>
            <a:off x="5566597" y="4550746"/>
            <a:ext cx="4406359" cy="679728"/>
            <a:chOff x="3671957" y="5209538"/>
            <a:chExt cx="4421368" cy="67972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0B1D3C9-5AAE-A641-AB73-E346BBD0ED00}"/>
                </a:ext>
              </a:extLst>
            </p:cNvPr>
            <p:cNvSpPr/>
            <p:nvPr/>
          </p:nvSpPr>
          <p:spPr>
            <a:xfrm>
              <a:off x="3686965" y="5209538"/>
              <a:ext cx="4406360" cy="6797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E15002-F9EA-D040-8923-6678FAC824AA}"/>
                </a:ext>
              </a:extLst>
            </p:cNvPr>
            <p:cNvSpPr txBox="1"/>
            <p:nvPr/>
          </p:nvSpPr>
          <p:spPr>
            <a:xfrm>
              <a:off x="3671957" y="5364736"/>
              <a:ext cx="4406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마스크 착용자 비율</a:t>
              </a:r>
            </a:p>
          </p:txBody>
        </p:sp>
      </p:grpSp>
      <p:sp>
        <p:nvSpPr>
          <p:cNvPr id="39" name="오른쪽 화살표[R] 38">
            <a:extLst>
              <a:ext uri="{FF2B5EF4-FFF2-40B4-BE49-F238E27FC236}">
                <a16:creationId xmlns:a16="http://schemas.microsoft.com/office/drawing/2014/main" id="{011A6045-7397-5544-A7EF-E8E62EDD2296}"/>
              </a:ext>
            </a:extLst>
          </p:cNvPr>
          <p:cNvSpPr/>
          <p:nvPr/>
        </p:nvSpPr>
        <p:spPr>
          <a:xfrm>
            <a:off x="4505207" y="4759231"/>
            <a:ext cx="601365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D7D65F5-719F-424E-9EEC-F30E2F8B1BDB}"/>
              </a:ext>
            </a:extLst>
          </p:cNvPr>
          <p:cNvGrpSpPr/>
          <p:nvPr/>
        </p:nvGrpSpPr>
        <p:grpSpPr>
          <a:xfrm>
            <a:off x="2369657" y="5411560"/>
            <a:ext cx="1670569" cy="679728"/>
            <a:chOff x="831626" y="5607960"/>
            <a:chExt cx="1670569" cy="67972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90FB454-15BF-2A4D-AD0C-24E6381A5021}"/>
                </a:ext>
              </a:extLst>
            </p:cNvPr>
            <p:cNvSpPr/>
            <p:nvPr/>
          </p:nvSpPr>
          <p:spPr>
            <a:xfrm>
              <a:off x="831626" y="5607960"/>
              <a:ext cx="1670569" cy="6797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391E593-C112-6246-828B-36B175B7A21B}"/>
                </a:ext>
              </a:extLst>
            </p:cNvPr>
            <p:cNvSpPr txBox="1"/>
            <p:nvPr/>
          </p:nvSpPr>
          <p:spPr>
            <a:xfrm>
              <a:off x="831626" y="5766154"/>
              <a:ext cx="1670569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P(~M)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B52A75E-55E3-184A-A4A7-47481665582A}"/>
              </a:ext>
            </a:extLst>
          </p:cNvPr>
          <p:cNvGrpSpPr/>
          <p:nvPr/>
        </p:nvGrpSpPr>
        <p:grpSpPr>
          <a:xfrm>
            <a:off x="5566596" y="5411560"/>
            <a:ext cx="4406359" cy="679728"/>
            <a:chOff x="3671957" y="5209538"/>
            <a:chExt cx="4421368" cy="67972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A46028B-7A32-534F-89C5-AEB7F9C391BE}"/>
                </a:ext>
              </a:extLst>
            </p:cNvPr>
            <p:cNvSpPr/>
            <p:nvPr/>
          </p:nvSpPr>
          <p:spPr>
            <a:xfrm>
              <a:off x="3686965" y="5209538"/>
              <a:ext cx="4406360" cy="6797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676D0D3-2250-394E-8E1B-87ABC28DEA06}"/>
                </a:ext>
              </a:extLst>
            </p:cNvPr>
            <p:cNvSpPr txBox="1"/>
            <p:nvPr/>
          </p:nvSpPr>
          <p:spPr>
            <a:xfrm>
              <a:off x="3671957" y="5364736"/>
              <a:ext cx="4406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마스크</a:t>
              </a:r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미 착용자 비율</a:t>
              </a:r>
            </a:p>
          </p:txBody>
        </p:sp>
      </p:grpSp>
      <p:sp>
        <p:nvSpPr>
          <p:cNvPr id="51" name="오른쪽 화살표[R] 50">
            <a:extLst>
              <a:ext uri="{FF2B5EF4-FFF2-40B4-BE49-F238E27FC236}">
                <a16:creationId xmlns:a16="http://schemas.microsoft.com/office/drawing/2014/main" id="{65FC1D15-476D-A549-B54A-1BB5633C8738}"/>
              </a:ext>
            </a:extLst>
          </p:cNvPr>
          <p:cNvSpPr/>
          <p:nvPr/>
        </p:nvSpPr>
        <p:spPr>
          <a:xfrm>
            <a:off x="4505206" y="5620045"/>
            <a:ext cx="601365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D2707B-FAC9-3048-AD8E-4EDEB012A094}"/>
              </a:ext>
            </a:extLst>
          </p:cNvPr>
          <p:cNvSpPr txBox="1"/>
          <p:nvPr/>
        </p:nvSpPr>
        <p:spPr>
          <a:xfrm>
            <a:off x="4123915" y="1963514"/>
            <a:ext cx="3775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latin typeface="Sandoll Iyagi 01 Light" panose="020B0600000101010101" pitchFamily="34" charset="-127"/>
                <a:ea typeface="Sandoll Iyagi 01 Light" panose="020B0600000101010101" pitchFamily="34" charset="-127"/>
              </a:rPr>
              <a:t>수학적으로 다음과 같이 정의해 보자</a:t>
            </a:r>
            <a:r>
              <a:rPr kumimoji="1" lang="en-US" altLang="ko-KR" sz="2000" dirty="0">
                <a:latin typeface="Sandoll Iyagi 01 Light" panose="020B0600000101010101" pitchFamily="34" charset="-127"/>
                <a:ea typeface="Sandoll Iyagi 01 Light" panose="020B0600000101010101" pitchFamily="34" charset="-127"/>
              </a:rPr>
              <a:t>!</a:t>
            </a:r>
            <a:endParaRPr kumimoji="1" lang="ko-Kore-KR" altLang="en-US" sz="2000" dirty="0">
              <a:latin typeface="Sandoll Iyagi 01 Light" panose="020B0600000101010101" pitchFamily="34" charset="-127"/>
              <a:ea typeface="Sandoll Iyagi 01 Light" panose="020B0600000101010101" pitchFamily="34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9B9EE11A-BB5A-4348-B786-0D8AED54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92" y="1999958"/>
            <a:ext cx="375558" cy="3098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BA3257D-96C4-B248-BFBB-024E91FF7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958273" y="2008651"/>
            <a:ext cx="375558" cy="3098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2261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1.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정리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1C841-6D0F-4F67-A6C9-8D946D5C0D26}"/>
              </a:ext>
            </a:extLst>
          </p:cNvPr>
          <p:cNvSpPr txBox="1"/>
          <p:nvPr/>
        </p:nvSpPr>
        <p:spPr>
          <a:xfrm>
            <a:off x="716705" y="1156601"/>
            <a:ext cx="366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(4)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베이즈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정리의 의미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3256AF-0C0D-D240-A303-49BE3CB2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BA366D2-8ADA-1148-87EB-788CD6E15865}"/>
              </a:ext>
            </a:extLst>
          </p:cNvPr>
          <p:cNvGrpSpPr/>
          <p:nvPr/>
        </p:nvGrpSpPr>
        <p:grpSpPr>
          <a:xfrm>
            <a:off x="807996" y="2542798"/>
            <a:ext cx="2331002" cy="801529"/>
            <a:chOff x="831625" y="4756671"/>
            <a:chExt cx="3451137" cy="80152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C11C88F-2459-DA4C-AAA1-6F0248AE6380}"/>
                </a:ext>
              </a:extLst>
            </p:cNvPr>
            <p:cNvSpPr/>
            <p:nvPr/>
          </p:nvSpPr>
          <p:spPr>
            <a:xfrm>
              <a:off x="831626" y="4756671"/>
              <a:ext cx="3451136" cy="67972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335AF4-0090-9440-9658-0B0B98148881}"/>
                </a:ext>
              </a:extLst>
            </p:cNvPr>
            <p:cNvSpPr txBox="1"/>
            <p:nvPr/>
          </p:nvSpPr>
          <p:spPr>
            <a:xfrm>
              <a:off x="831625" y="4911869"/>
              <a:ext cx="34511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P(~M | A) = 0.4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C1F86F2-1532-7745-B20A-E156D80E5626}"/>
              </a:ext>
            </a:extLst>
          </p:cNvPr>
          <p:cNvGrpSpPr/>
          <p:nvPr/>
        </p:nvGrpSpPr>
        <p:grpSpPr>
          <a:xfrm>
            <a:off x="807996" y="4546730"/>
            <a:ext cx="2331002" cy="679728"/>
            <a:chOff x="831626" y="5607960"/>
            <a:chExt cx="1670569" cy="67972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C19D3E7-B1F9-4643-A574-B034455D8601}"/>
                </a:ext>
              </a:extLst>
            </p:cNvPr>
            <p:cNvSpPr/>
            <p:nvPr/>
          </p:nvSpPr>
          <p:spPr>
            <a:xfrm>
              <a:off x="831626" y="5607960"/>
              <a:ext cx="1670569" cy="6797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F42EF9-29FF-6946-B22F-61EAC5026700}"/>
                </a:ext>
              </a:extLst>
            </p:cNvPr>
            <p:cNvSpPr txBox="1"/>
            <p:nvPr/>
          </p:nvSpPr>
          <p:spPr>
            <a:xfrm>
              <a:off x="831626" y="5766154"/>
              <a:ext cx="1670569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P(M | A) = 0.6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5AA4653-BEA8-084E-BE6B-ABD971A02EC8}"/>
              </a:ext>
            </a:extLst>
          </p:cNvPr>
          <p:cNvGrpSpPr/>
          <p:nvPr/>
        </p:nvGrpSpPr>
        <p:grpSpPr>
          <a:xfrm>
            <a:off x="2240299" y="3344110"/>
            <a:ext cx="3509023" cy="928914"/>
            <a:chOff x="2403600" y="5705833"/>
            <a:chExt cx="4406360" cy="92891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AB1B742-5701-9D40-BFF2-5582CEDCBA81}"/>
                </a:ext>
              </a:extLst>
            </p:cNvPr>
            <p:cNvSpPr/>
            <p:nvPr/>
          </p:nvSpPr>
          <p:spPr>
            <a:xfrm>
              <a:off x="2403601" y="5705833"/>
              <a:ext cx="4406359" cy="928914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9AF062-0CFE-7840-BF3C-831E2BB0C711}"/>
                </a:ext>
              </a:extLst>
            </p:cNvPr>
            <p:cNvSpPr txBox="1"/>
            <p:nvPr/>
          </p:nvSpPr>
          <p:spPr>
            <a:xfrm>
              <a:off x="2403600" y="5861031"/>
              <a:ext cx="44063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감염증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</a:t>
              </a:r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A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에 걸린 사람 중 마스크를 착용하지 않았던 사람의 비율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2473659-B483-E743-BC2D-2EBD1A0F2477}"/>
              </a:ext>
            </a:extLst>
          </p:cNvPr>
          <p:cNvGrpSpPr/>
          <p:nvPr/>
        </p:nvGrpSpPr>
        <p:grpSpPr>
          <a:xfrm>
            <a:off x="2240300" y="5336658"/>
            <a:ext cx="3509024" cy="928913"/>
            <a:chOff x="979072" y="6594585"/>
            <a:chExt cx="4406361" cy="92891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A3AA067-D619-A04A-9B68-086BE25E3EB6}"/>
                </a:ext>
              </a:extLst>
            </p:cNvPr>
            <p:cNvSpPr/>
            <p:nvPr/>
          </p:nvSpPr>
          <p:spPr>
            <a:xfrm>
              <a:off x="979073" y="6594585"/>
              <a:ext cx="4406360" cy="928913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DD4017-A077-EC4D-9A17-5AFDCF496F94}"/>
                </a:ext>
              </a:extLst>
            </p:cNvPr>
            <p:cNvSpPr txBox="1"/>
            <p:nvPr/>
          </p:nvSpPr>
          <p:spPr>
            <a:xfrm>
              <a:off x="979072" y="6749784"/>
              <a:ext cx="4406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감염증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</a:t>
              </a:r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A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에 걸린 사람 중 마스크를 착용했던 사람의 비율</a:t>
              </a:r>
            </a:p>
          </p:txBody>
        </p:sp>
      </p:grp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99AAF778-9849-044E-BCAC-36470AA2563F}"/>
              </a:ext>
            </a:extLst>
          </p:cNvPr>
          <p:cNvSpPr/>
          <p:nvPr/>
        </p:nvSpPr>
        <p:spPr>
          <a:xfrm>
            <a:off x="1393384" y="3677296"/>
            <a:ext cx="60136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1F6558FE-EBD0-CF40-A2DB-7D1ACB183702}"/>
              </a:ext>
            </a:extLst>
          </p:cNvPr>
          <p:cNvSpPr/>
          <p:nvPr/>
        </p:nvSpPr>
        <p:spPr>
          <a:xfrm>
            <a:off x="1393384" y="5669735"/>
            <a:ext cx="60136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D2707B-FAC9-3048-AD8E-4EDEB012A094}"/>
              </a:ext>
            </a:extLst>
          </p:cNvPr>
          <p:cNvSpPr txBox="1"/>
          <p:nvPr/>
        </p:nvSpPr>
        <p:spPr>
          <a:xfrm>
            <a:off x="1978955" y="1881903"/>
            <a:ext cx="2771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latin typeface="Sandoll Iyagi 01 Light" panose="020B0600000101010101" pitchFamily="34" charset="-127"/>
                <a:ea typeface="Sandoll Iyagi 01 Light" panose="020B0600000101010101" pitchFamily="34" charset="-127"/>
              </a:rPr>
              <a:t>우리가 알고 있는 정보는</a:t>
            </a:r>
            <a:r>
              <a:rPr kumimoji="1" lang="en-US" altLang="ko-KR" sz="2000" dirty="0">
                <a:latin typeface="Sandoll Iyagi 01 Light" panose="020B0600000101010101" pitchFamily="34" charset="-127"/>
                <a:ea typeface="Sandoll Iyagi 01 Light" panose="020B0600000101010101" pitchFamily="34" charset="-127"/>
              </a:rPr>
              <a:t>?</a:t>
            </a:r>
            <a:endParaRPr kumimoji="1" lang="ko-Kore-KR" altLang="en-US" sz="2000" dirty="0">
              <a:latin typeface="Sandoll Iyagi 01 Light" panose="020B0600000101010101" pitchFamily="34" charset="-127"/>
              <a:ea typeface="Sandoll Iyagi 01 Light" panose="020B0600000101010101" pitchFamily="34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9B9EE11A-BB5A-4348-B786-0D8AED54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432" y="1918347"/>
            <a:ext cx="375558" cy="3098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BA3257D-96C4-B248-BFBB-024E91FF7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809833" y="1927040"/>
            <a:ext cx="375558" cy="3098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54C9455F-0731-7740-9C80-27102C5C32FB}"/>
              </a:ext>
            </a:extLst>
          </p:cNvPr>
          <p:cNvGrpSpPr/>
          <p:nvPr/>
        </p:nvGrpSpPr>
        <p:grpSpPr>
          <a:xfrm>
            <a:off x="6680846" y="2524327"/>
            <a:ext cx="1722561" cy="679728"/>
            <a:chOff x="831625" y="4756671"/>
            <a:chExt cx="3451137" cy="67972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8204E25-C75B-F947-8DF1-D529DE510692}"/>
                </a:ext>
              </a:extLst>
            </p:cNvPr>
            <p:cNvSpPr/>
            <p:nvPr/>
          </p:nvSpPr>
          <p:spPr>
            <a:xfrm>
              <a:off x="831626" y="4756671"/>
              <a:ext cx="3451136" cy="67972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F7FC0E-1124-E241-A178-2BC1A99FA1D6}"/>
                </a:ext>
              </a:extLst>
            </p:cNvPr>
            <p:cNvSpPr txBox="1"/>
            <p:nvPr/>
          </p:nvSpPr>
          <p:spPr>
            <a:xfrm>
              <a:off x="831625" y="4911869"/>
              <a:ext cx="3451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P(A | M)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5A740A3-6EC5-B24B-BDAA-24968988A170}"/>
              </a:ext>
            </a:extLst>
          </p:cNvPr>
          <p:cNvGrpSpPr/>
          <p:nvPr/>
        </p:nvGrpSpPr>
        <p:grpSpPr>
          <a:xfrm>
            <a:off x="6680846" y="4528259"/>
            <a:ext cx="1722561" cy="679728"/>
            <a:chOff x="831626" y="5607960"/>
            <a:chExt cx="1670569" cy="679728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62E76F0-1AC9-B14B-9948-7034835AA27D}"/>
                </a:ext>
              </a:extLst>
            </p:cNvPr>
            <p:cNvSpPr/>
            <p:nvPr/>
          </p:nvSpPr>
          <p:spPr>
            <a:xfrm>
              <a:off x="831626" y="5607960"/>
              <a:ext cx="1670569" cy="6797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591E958-1D25-444A-A434-4F1E649158FF}"/>
                </a:ext>
              </a:extLst>
            </p:cNvPr>
            <p:cNvSpPr txBox="1"/>
            <p:nvPr/>
          </p:nvSpPr>
          <p:spPr>
            <a:xfrm>
              <a:off x="831626" y="5766154"/>
              <a:ext cx="1670569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P(A | ~M)</a:t>
              </a:r>
              <a:endParaRPr lang="ko-KR" altLang="en-US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521AF7A-CD1E-2443-95CD-44D34D59DBB2}"/>
              </a:ext>
            </a:extLst>
          </p:cNvPr>
          <p:cNvGrpSpPr/>
          <p:nvPr/>
        </p:nvGrpSpPr>
        <p:grpSpPr>
          <a:xfrm>
            <a:off x="8009680" y="3325639"/>
            <a:ext cx="3509023" cy="928914"/>
            <a:chOff x="2403600" y="5705833"/>
            <a:chExt cx="4406360" cy="928914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99DEB26-9B67-234E-A73E-70ED446E025E}"/>
                </a:ext>
              </a:extLst>
            </p:cNvPr>
            <p:cNvSpPr/>
            <p:nvPr/>
          </p:nvSpPr>
          <p:spPr>
            <a:xfrm>
              <a:off x="2403601" y="5705833"/>
              <a:ext cx="4406359" cy="928914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26B839B-3CDE-3F4B-A740-A2250B247D62}"/>
                </a:ext>
              </a:extLst>
            </p:cNvPr>
            <p:cNvSpPr txBox="1"/>
            <p:nvPr/>
          </p:nvSpPr>
          <p:spPr>
            <a:xfrm>
              <a:off x="2403600" y="5861031"/>
              <a:ext cx="44063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마스크를 착용한 사람 중</a:t>
              </a:r>
              <a:endParaRPr lang="en-US" altLang="ko-KR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  <a:p>
              <a:pPr algn="ctr"/>
              <a:r>
                <a:rPr lang="ko-KR" altLang="en-US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감염증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</a:t>
              </a:r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A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에 걸린 사람의 비율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AB607E0-EEFE-0D4D-9695-3B414C8C90D0}"/>
              </a:ext>
            </a:extLst>
          </p:cNvPr>
          <p:cNvGrpSpPr/>
          <p:nvPr/>
        </p:nvGrpSpPr>
        <p:grpSpPr>
          <a:xfrm>
            <a:off x="8009681" y="5318187"/>
            <a:ext cx="3509024" cy="928913"/>
            <a:chOff x="979072" y="6594585"/>
            <a:chExt cx="4406361" cy="928913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B822FB4-E629-AC40-87A1-3F984CCF980F}"/>
                </a:ext>
              </a:extLst>
            </p:cNvPr>
            <p:cNvSpPr/>
            <p:nvPr/>
          </p:nvSpPr>
          <p:spPr>
            <a:xfrm>
              <a:off x="979073" y="6594585"/>
              <a:ext cx="4406360" cy="928913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6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B030DCE-0B95-8A40-9082-5B7D9523B9B7}"/>
                </a:ext>
              </a:extLst>
            </p:cNvPr>
            <p:cNvSpPr txBox="1"/>
            <p:nvPr/>
          </p:nvSpPr>
          <p:spPr>
            <a:xfrm>
              <a:off x="979072" y="6749784"/>
              <a:ext cx="44063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마스크를 착용하지 않은 사람 중</a:t>
              </a:r>
              <a:endParaRPr lang="en-US" altLang="ko-KR" dirty="0">
                <a:latin typeface="Sandoll Tviceket" panose="020B0600000101010101" pitchFamily="34" charset="-127"/>
                <a:ea typeface="Sandoll Tviceket" panose="020B0600000101010101" pitchFamily="34" charset="-127"/>
              </a:endParaRPr>
            </a:p>
            <a:p>
              <a:pPr algn="ctr"/>
              <a:r>
                <a:rPr lang="ko-KR" altLang="en-US" dirty="0" err="1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감염증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 </a:t>
              </a:r>
              <a:r>
                <a:rPr lang="en-US" altLang="ko-KR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A</a:t>
              </a:r>
              <a:r>
                <a:rPr lang="ko-KR" altLang="en-US" dirty="0">
                  <a:latin typeface="Sandoll Tviceket" panose="020B0600000101010101" pitchFamily="34" charset="-127"/>
                  <a:ea typeface="Sandoll Tviceket" panose="020B0600000101010101" pitchFamily="34" charset="-127"/>
                </a:rPr>
                <a:t>에 걸린 사람의 비율</a:t>
              </a:r>
            </a:p>
          </p:txBody>
        </p:sp>
      </p:grpSp>
      <p:sp>
        <p:nvSpPr>
          <p:cNvPr id="66" name="오른쪽 화살표[R] 65">
            <a:extLst>
              <a:ext uri="{FF2B5EF4-FFF2-40B4-BE49-F238E27FC236}">
                <a16:creationId xmlns:a16="http://schemas.microsoft.com/office/drawing/2014/main" id="{83B26DE6-D235-A942-987D-081DCC3110F1}"/>
              </a:ext>
            </a:extLst>
          </p:cNvPr>
          <p:cNvSpPr/>
          <p:nvPr/>
        </p:nvSpPr>
        <p:spPr>
          <a:xfrm>
            <a:off x="7162765" y="3658825"/>
            <a:ext cx="60136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7" name="오른쪽 화살표[R] 66">
            <a:extLst>
              <a:ext uri="{FF2B5EF4-FFF2-40B4-BE49-F238E27FC236}">
                <a16:creationId xmlns:a16="http://schemas.microsoft.com/office/drawing/2014/main" id="{C202A772-4B18-F144-9558-FAF91937B994}"/>
              </a:ext>
            </a:extLst>
          </p:cNvPr>
          <p:cNvSpPr/>
          <p:nvPr/>
        </p:nvSpPr>
        <p:spPr>
          <a:xfrm>
            <a:off x="7162765" y="5651264"/>
            <a:ext cx="601366" cy="262758"/>
          </a:xfrm>
          <a:prstGeom prst="rightArrow">
            <a:avLst>
              <a:gd name="adj1" fmla="val 50000"/>
              <a:gd name="adj2" fmla="val 6189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98C9CD-6151-DB47-A8B2-6B4EAB0C509C}"/>
              </a:ext>
            </a:extLst>
          </p:cNvPr>
          <p:cNvSpPr txBox="1"/>
          <p:nvPr/>
        </p:nvSpPr>
        <p:spPr>
          <a:xfrm>
            <a:off x="7562388" y="1863432"/>
            <a:ext cx="3143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latin typeface="Sandoll Iyagi 01 Light" panose="020B0600000101010101" pitchFamily="34" charset="-127"/>
                <a:ea typeface="Sandoll Iyagi 01 Light" panose="020B0600000101010101" pitchFamily="34" charset="-127"/>
              </a:rPr>
              <a:t>우리가 알고 싶어하는 정보는</a:t>
            </a:r>
            <a:r>
              <a:rPr kumimoji="1" lang="en-US" altLang="ko-KR" sz="2000" dirty="0">
                <a:latin typeface="Sandoll Iyagi 01 Light" panose="020B0600000101010101" pitchFamily="34" charset="-127"/>
                <a:ea typeface="Sandoll Iyagi 01 Light" panose="020B0600000101010101" pitchFamily="34" charset="-127"/>
              </a:rPr>
              <a:t>?</a:t>
            </a:r>
            <a:endParaRPr kumimoji="1" lang="ko-Kore-KR" altLang="en-US" sz="2000" dirty="0">
              <a:latin typeface="Sandoll Iyagi 01 Light" panose="020B0600000101010101" pitchFamily="34" charset="-127"/>
              <a:ea typeface="Sandoll Iyagi 01 Light" panose="020B0600000101010101" pitchFamily="34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11B9BF60-ED13-A348-A441-799D11CE9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034" y="1899876"/>
            <a:ext cx="375558" cy="3098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375834F8-8225-AB47-8A34-C600FAB35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766993" y="1908569"/>
            <a:ext cx="375558" cy="3098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83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1.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나이브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</a:t>
            </a:r>
            <a:r>
              <a:rPr lang="ko-KR" alt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베이즈</a:t>
            </a:r>
            <a:r>
              <a:rPr lang="ko-KR" alt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NPHandotumOTF Bold" panose="020B0600000101010101" pitchFamily="34" charset="-127"/>
                <a:ea typeface="KHNPHandotumOTF Bold" panose="020B0600000101010101" pitchFamily="34" charset="-127"/>
              </a:rPr>
              <a:t> 정리</a:t>
            </a:r>
            <a:endParaRPr lang="en-US" altLang="ko-KR" sz="400" b="1" kern="0" dirty="0">
              <a:solidFill>
                <a:schemeClr val="bg1"/>
              </a:solidFill>
              <a:latin typeface="KHNPHandotumOTF Bold" panose="020B0600000101010101" pitchFamily="34" charset="-127"/>
              <a:ea typeface="KHNPHandotum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1C841-6D0F-4F67-A6C9-8D946D5C0D26}"/>
              </a:ext>
            </a:extLst>
          </p:cNvPr>
          <p:cNvSpPr txBox="1"/>
          <p:nvPr/>
        </p:nvSpPr>
        <p:spPr>
          <a:xfrm>
            <a:off x="716705" y="1156601"/>
            <a:ext cx="366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(4) </a:t>
            </a:r>
            <a:r>
              <a:rPr lang="ko-KR" altLang="en-US" sz="2400" b="1" dirty="0" err="1">
                <a:latin typeface="KHNPHanullimOTF" panose="020B0600000101010101" pitchFamily="34" charset="-127"/>
                <a:ea typeface="KHNPHanullimOTF" panose="020B0600000101010101" pitchFamily="34" charset="-127"/>
              </a:rPr>
              <a:t>베이즈</a:t>
            </a:r>
            <a:r>
              <a:rPr lang="ko-KR" altLang="en-US" sz="2400" b="1" dirty="0">
                <a:latin typeface="KHNPHanullimOTF" panose="020B0600000101010101" pitchFamily="34" charset="-127"/>
                <a:ea typeface="KHNPHanullimOTF" panose="020B0600000101010101" pitchFamily="34" charset="-127"/>
              </a:rPr>
              <a:t> 정리의 의미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3256AF-0C0D-D240-A303-49BE3CB2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72CB-CEC8-4674-9AEB-A8BEC61B60F1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2619494-F2C2-C542-A28B-DE691321B798}"/>
              </a:ext>
            </a:extLst>
          </p:cNvPr>
          <p:cNvSpPr/>
          <p:nvPr/>
        </p:nvSpPr>
        <p:spPr>
          <a:xfrm>
            <a:off x="1179884" y="2247570"/>
            <a:ext cx="4278381" cy="10884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감염증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A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에 걸릴 확률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=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P(A) = 0.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01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마스크 착용자의 비율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=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andoll Tviceket" panose="020B0600000101010101" pitchFamily="34" charset="-127"/>
                <a:ea typeface="Sandoll Tviceket" panose="020B0600000101010101" pitchFamily="34" charset="-127"/>
              </a:rPr>
              <a:t>P(M) = 0.9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andoll Tviceket" panose="020B0600000101010101" pitchFamily="34" charset="-127"/>
              <a:ea typeface="Sandoll Tviceket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C357630-C5D2-7D42-BD06-D99D85583379}"/>
              </a:ext>
            </a:extLst>
          </p:cNvPr>
          <p:cNvGrpSpPr/>
          <p:nvPr/>
        </p:nvGrpSpPr>
        <p:grpSpPr>
          <a:xfrm>
            <a:off x="933140" y="1811887"/>
            <a:ext cx="747074" cy="880576"/>
            <a:chOff x="971999" y="1919416"/>
            <a:chExt cx="1054443" cy="1242872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86931D3-C0FA-8A43-91EF-E66F9BA62AA0}"/>
                </a:ext>
              </a:extLst>
            </p:cNvPr>
            <p:cNvSpPr/>
            <p:nvPr/>
          </p:nvSpPr>
          <p:spPr>
            <a:xfrm>
              <a:off x="971999" y="1919416"/>
              <a:ext cx="1054443" cy="105444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C12ECBA-8192-F140-B6BA-308A93ADF65C}"/>
                </a:ext>
              </a:extLst>
            </p:cNvPr>
            <p:cNvSpPr/>
            <p:nvPr/>
          </p:nvSpPr>
          <p:spPr>
            <a:xfrm>
              <a:off x="1109319" y="2056735"/>
              <a:ext cx="779806" cy="7798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2">
                      <a:lumMod val="25000"/>
                    </a:schemeClr>
                  </a:solidFill>
                  <a:latin typeface="Sandoll ByeolpyoGomu 01 Basic" panose="020B0600000101010101" pitchFamily="34" charset="-127"/>
                  <a:ea typeface="Sandoll ByeolpyoGomu 01 Basic" panose="020B0600000101010101" pitchFamily="34" charset="-127"/>
                </a:rPr>
                <a:t>IF</a:t>
              </a:r>
              <a:endParaRPr lang="ko-KR" altLang="en-US" sz="1600" b="1" dirty="0">
                <a:solidFill>
                  <a:schemeClr val="bg2">
                    <a:lumMod val="25000"/>
                  </a:schemeClr>
                </a:solidFill>
                <a:latin typeface="Sandoll ByeolpyoGomu 01 Basic" panose="020B0600000101010101" pitchFamily="34" charset="-127"/>
                <a:ea typeface="Sandoll ByeolpyoGomu 01 Basic" panose="020B0600000101010101" pitchFamily="34" charset="-127"/>
              </a:endParaRPr>
            </a:p>
          </p:txBody>
        </p:sp>
        <p:sp>
          <p:nvSpPr>
            <p:cNvPr id="46" name="이등변 삼각형 9">
              <a:extLst>
                <a:ext uri="{FF2B5EF4-FFF2-40B4-BE49-F238E27FC236}">
                  <a16:creationId xmlns:a16="http://schemas.microsoft.com/office/drawing/2014/main" id="{A41058F9-1A58-254F-93B9-7BFBD6A30F4A}"/>
                </a:ext>
              </a:extLst>
            </p:cNvPr>
            <p:cNvSpPr/>
            <p:nvPr/>
          </p:nvSpPr>
          <p:spPr>
            <a:xfrm rot="10800000">
              <a:off x="1358073" y="2918929"/>
              <a:ext cx="282296" cy="243359"/>
            </a:xfrm>
            <a:prstGeom prst="triangl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2C7D49E-B4A7-3248-B92F-65AB98EE3C45}"/>
                  </a:ext>
                </a:extLst>
              </p:cNvPr>
              <p:cNvSpPr txBox="1"/>
              <p:nvPr/>
            </p:nvSpPr>
            <p:spPr>
              <a:xfrm>
                <a:off x="1106409" y="4025380"/>
                <a:ext cx="6666760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ko-Kore-K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0.6</m:t>
                          </m:r>
                          <m:r>
                            <a:rPr kumimoji="1" lang="en-US" altLang="ko-Kore-KR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∙0.01</m:t>
                          </m:r>
                        </m:num>
                        <m:den>
                          <m:r>
                            <a:rPr kumimoji="1" lang="en-US" altLang="ko-Kore-KR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</m:den>
                      </m:f>
                      <m:r>
                        <a:rPr kumimoji="1" lang="en-US" altLang="ko-Kore-K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ko-Kore-KR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0.0067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2C7D49E-B4A7-3248-B92F-65AB98EE3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09" y="4025380"/>
                <a:ext cx="6666760" cy="782265"/>
              </a:xfrm>
              <a:prstGeom prst="rect">
                <a:avLst/>
              </a:prstGeom>
              <a:blipFill>
                <a:blip r:embed="rId3"/>
                <a:stretch>
                  <a:fillRect l="-190" t="-4762" r="-380" b="-1746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DD6ECD-9995-5D40-BC09-93C42F82D5A3}"/>
                  </a:ext>
                </a:extLst>
              </p:cNvPr>
              <p:cNvSpPr txBox="1"/>
              <p:nvPr/>
            </p:nvSpPr>
            <p:spPr>
              <a:xfrm>
                <a:off x="1107658" y="5177009"/>
                <a:ext cx="6766148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(~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ko-Kore-K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0.4</m:t>
                          </m:r>
                          <m:r>
                            <a:rPr kumimoji="1" lang="en-US" altLang="ko-Kore-KR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∙0.01</m:t>
                          </m:r>
                        </m:num>
                        <m:den>
                          <m:r>
                            <a:rPr kumimoji="1" lang="en-US" altLang="ko-Kore-KR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  <m:r>
                        <a:rPr kumimoji="1" lang="en-US" altLang="ko-Kore-K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ko-Kore-KR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DD6ECD-9995-5D40-BC09-93C42F82D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658" y="5177009"/>
                <a:ext cx="6766148" cy="782265"/>
              </a:xfrm>
              <a:prstGeom prst="rect">
                <a:avLst/>
              </a:prstGeom>
              <a:blipFill>
                <a:blip r:embed="rId4"/>
                <a:stretch>
                  <a:fillRect l="-375" t="-4762" r="-187" b="-1746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6B9B967C-40CC-1D47-8CBE-5AF28E364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157" y="1869216"/>
            <a:ext cx="1776749" cy="1776749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E89D5901-7BAE-3845-93EE-2EFCC742BEAF}"/>
              </a:ext>
            </a:extLst>
          </p:cNvPr>
          <p:cNvGrpSpPr/>
          <p:nvPr/>
        </p:nvGrpSpPr>
        <p:grpSpPr>
          <a:xfrm>
            <a:off x="8638500" y="3648838"/>
            <a:ext cx="2938066" cy="2424725"/>
            <a:chOff x="6324364" y="4512666"/>
            <a:chExt cx="2049780" cy="1691641"/>
          </a:xfrm>
        </p:grpSpPr>
        <p:sp>
          <p:nvSpPr>
            <p:cNvPr id="50" name="한쪽 모서리가 잘린 사각형 49">
              <a:extLst>
                <a:ext uri="{FF2B5EF4-FFF2-40B4-BE49-F238E27FC236}">
                  <a16:creationId xmlns:a16="http://schemas.microsoft.com/office/drawing/2014/main" id="{07B97F74-6B27-D744-8036-BCEA944B0B09}"/>
                </a:ext>
              </a:extLst>
            </p:cNvPr>
            <p:cNvSpPr/>
            <p:nvPr/>
          </p:nvSpPr>
          <p:spPr>
            <a:xfrm rot="10800000" flipH="1">
              <a:off x="6324364" y="4512667"/>
              <a:ext cx="2049780" cy="1691640"/>
            </a:xfrm>
            <a:prstGeom prst="snip1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각 삼각형 6">
              <a:extLst>
                <a:ext uri="{FF2B5EF4-FFF2-40B4-BE49-F238E27FC236}">
                  <a16:creationId xmlns:a16="http://schemas.microsoft.com/office/drawing/2014/main" id="{CB77EFEC-604E-944B-9E6D-569DDEDF98A0}"/>
                </a:ext>
              </a:extLst>
            </p:cNvPr>
            <p:cNvSpPr/>
            <p:nvPr/>
          </p:nvSpPr>
          <p:spPr>
            <a:xfrm rot="5400000">
              <a:off x="8088314" y="5918477"/>
              <a:ext cx="286226" cy="285433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831834F-07D3-8843-B99A-59438FE6BF88}"/>
                </a:ext>
              </a:extLst>
            </p:cNvPr>
            <p:cNvGrpSpPr/>
            <p:nvPr/>
          </p:nvGrpSpPr>
          <p:grpSpPr>
            <a:xfrm>
              <a:off x="6525031" y="4512666"/>
              <a:ext cx="1648080" cy="202883"/>
              <a:chOff x="1658937" y="2316480"/>
              <a:chExt cx="1532014" cy="18859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428599F9-1B30-D643-9861-A1169D89ED74}"/>
                  </a:ext>
                </a:extLst>
              </p:cNvPr>
              <p:cNvGrpSpPr/>
              <p:nvPr/>
            </p:nvGrpSpPr>
            <p:grpSpPr>
              <a:xfrm>
                <a:off x="1658937" y="2316480"/>
                <a:ext cx="84214" cy="188595"/>
                <a:chOff x="1658936" y="2316480"/>
                <a:chExt cx="124619" cy="279082"/>
              </a:xfrm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21BDE4F-C1A3-5A48-82C8-6423D64A33E5}"/>
                    </a:ext>
                  </a:extLst>
                </p:cNvPr>
                <p:cNvSpPr/>
                <p:nvPr/>
              </p:nvSpPr>
              <p:spPr>
                <a:xfrm>
                  <a:off x="1658936" y="2470943"/>
                  <a:ext cx="124619" cy="1246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1" name="직선 연결선 11">
                  <a:extLst>
                    <a:ext uri="{FF2B5EF4-FFF2-40B4-BE49-F238E27FC236}">
                      <a16:creationId xmlns:a16="http://schemas.microsoft.com/office/drawing/2014/main" id="{EAB4423A-E0ED-6A40-965F-5F47D58914DF}"/>
                    </a:ext>
                  </a:extLst>
                </p:cNvPr>
                <p:cNvCxnSpPr>
                  <a:stCxn id="90" idx="0"/>
                </p:cNvCxnSpPr>
                <p:nvPr/>
              </p:nvCxnSpPr>
              <p:spPr>
                <a:xfrm flipV="1">
                  <a:off x="1721246" y="2316480"/>
                  <a:ext cx="2779" cy="154463"/>
                </a:xfrm>
                <a:prstGeom prst="line">
                  <a:avLst/>
                </a:prstGeom>
                <a:ln w="317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1C27638E-DD56-AE44-82A6-0020418735CE}"/>
                  </a:ext>
                </a:extLst>
              </p:cNvPr>
              <p:cNvGrpSpPr/>
              <p:nvPr/>
            </p:nvGrpSpPr>
            <p:grpSpPr>
              <a:xfrm>
                <a:off x="1948497" y="2316480"/>
                <a:ext cx="84214" cy="188595"/>
                <a:chOff x="1658936" y="2316480"/>
                <a:chExt cx="124619" cy="279082"/>
              </a:xfrm>
            </p:grpSpPr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2B5C05D2-72F0-0445-82AF-62E34ABE941A}"/>
                    </a:ext>
                  </a:extLst>
                </p:cNvPr>
                <p:cNvSpPr/>
                <p:nvPr/>
              </p:nvSpPr>
              <p:spPr>
                <a:xfrm>
                  <a:off x="1658936" y="2470943"/>
                  <a:ext cx="124619" cy="1246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9" name="직선 연결선 18">
                  <a:extLst>
                    <a:ext uri="{FF2B5EF4-FFF2-40B4-BE49-F238E27FC236}">
                      <a16:creationId xmlns:a16="http://schemas.microsoft.com/office/drawing/2014/main" id="{17844486-A2D1-4248-8CF1-CC46A774D057}"/>
                    </a:ext>
                  </a:extLst>
                </p:cNvPr>
                <p:cNvCxnSpPr>
                  <a:stCxn id="88" idx="0"/>
                </p:cNvCxnSpPr>
                <p:nvPr/>
              </p:nvCxnSpPr>
              <p:spPr>
                <a:xfrm flipV="1">
                  <a:off x="1721246" y="2316480"/>
                  <a:ext cx="2779" cy="154463"/>
                </a:xfrm>
                <a:prstGeom prst="line">
                  <a:avLst/>
                </a:prstGeom>
                <a:ln w="317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28C0A4CB-DFF1-6F42-AF88-AF3386719F08}"/>
                  </a:ext>
                </a:extLst>
              </p:cNvPr>
              <p:cNvGrpSpPr/>
              <p:nvPr/>
            </p:nvGrpSpPr>
            <p:grpSpPr>
              <a:xfrm>
                <a:off x="2238057" y="2316480"/>
                <a:ext cx="84214" cy="188595"/>
                <a:chOff x="1658936" y="2316480"/>
                <a:chExt cx="124619" cy="279082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2E9CEEF5-A00F-3A4C-AE63-2BE228B1688C}"/>
                    </a:ext>
                  </a:extLst>
                </p:cNvPr>
                <p:cNvSpPr/>
                <p:nvPr/>
              </p:nvSpPr>
              <p:spPr>
                <a:xfrm>
                  <a:off x="1658936" y="2470943"/>
                  <a:ext cx="124619" cy="1246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7" name="직선 연결선 21">
                  <a:extLst>
                    <a:ext uri="{FF2B5EF4-FFF2-40B4-BE49-F238E27FC236}">
                      <a16:creationId xmlns:a16="http://schemas.microsoft.com/office/drawing/2014/main" id="{D07F8681-0E54-644C-B772-3E50B1F1C038}"/>
                    </a:ext>
                  </a:extLst>
                </p:cNvPr>
                <p:cNvCxnSpPr>
                  <a:stCxn id="86" idx="0"/>
                </p:cNvCxnSpPr>
                <p:nvPr/>
              </p:nvCxnSpPr>
              <p:spPr>
                <a:xfrm flipV="1">
                  <a:off x="1721246" y="2316480"/>
                  <a:ext cx="2779" cy="154463"/>
                </a:xfrm>
                <a:prstGeom prst="line">
                  <a:avLst/>
                </a:prstGeom>
                <a:ln w="317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EB258C2D-7DA5-C84B-A9CD-456872956C83}"/>
                  </a:ext>
                </a:extLst>
              </p:cNvPr>
              <p:cNvGrpSpPr/>
              <p:nvPr/>
            </p:nvGrpSpPr>
            <p:grpSpPr>
              <a:xfrm>
                <a:off x="2527617" y="2316480"/>
                <a:ext cx="84214" cy="188595"/>
                <a:chOff x="1658936" y="2316480"/>
                <a:chExt cx="124619" cy="279082"/>
              </a:xfrm>
            </p:grpSpPr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6F8502A-6798-D243-9A87-11A2577D12EA}"/>
                    </a:ext>
                  </a:extLst>
                </p:cNvPr>
                <p:cNvSpPr/>
                <p:nvPr/>
              </p:nvSpPr>
              <p:spPr>
                <a:xfrm>
                  <a:off x="1658936" y="2470943"/>
                  <a:ext cx="124619" cy="1246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5" name="직선 연결선 24">
                  <a:extLst>
                    <a:ext uri="{FF2B5EF4-FFF2-40B4-BE49-F238E27FC236}">
                      <a16:creationId xmlns:a16="http://schemas.microsoft.com/office/drawing/2014/main" id="{ADA12FD8-B787-914F-8ABD-74A0306F0189}"/>
                    </a:ext>
                  </a:extLst>
                </p:cNvPr>
                <p:cNvCxnSpPr>
                  <a:stCxn id="84" idx="0"/>
                </p:cNvCxnSpPr>
                <p:nvPr/>
              </p:nvCxnSpPr>
              <p:spPr>
                <a:xfrm flipV="1">
                  <a:off x="1721246" y="2316480"/>
                  <a:ext cx="2779" cy="154463"/>
                </a:xfrm>
                <a:prstGeom prst="line">
                  <a:avLst/>
                </a:prstGeom>
                <a:ln w="317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96BAD0E1-CFB1-6648-8BF3-DE22966C0384}"/>
                  </a:ext>
                </a:extLst>
              </p:cNvPr>
              <p:cNvGrpSpPr/>
              <p:nvPr/>
            </p:nvGrpSpPr>
            <p:grpSpPr>
              <a:xfrm>
                <a:off x="2817177" y="2316480"/>
                <a:ext cx="84214" cy="188595"/>
                <a:chOff x="1658936" y="2316480"/>
                <a:chExt cx="124619" cy="279082"/>
              </a:xfrm>
            </p:grpSpPr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D8E9F806-3D9F-1443-B83A-E59BEF13A3F7}"/>
                    </a:ext>
                  </a:extLst>
                </p:cNvPr>
                <p:cNvSpPr/>
                <p:nvPr/>
              </p:nvSpPr>
              <p:spPr>
                <a:xfrm>
                  <a:off x="1658936" y="2470943"/>
                  <a:ext cx="124619" cy="1246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3" name="직선 연결선 27">
                  <a:extLst>
                    <a:ext uri="{FF2B5EF4-FFF2-40B4-BE49-F238E27FC236}">
                      <a16:creationId xmlns:a16="http://schemas.microsoft.com/office/drawing/2014/main" id="{2E3EA49A-40CF-F048-A5B9-6AAE082DA640}"/>
                    </a:ext>
                  </a:extLst>
                </p:cNvPr>
                <p:cNvCxnSpPr>
                  <a:stCxn id="82" idx="0"/>
                </p:cNvCxnSpPr>
                <p:nvPr/>
              </p:nvCxnSpPr>
              <p:spPr>
                <a:xfrm flipV="1">
                  <a:off x="1721246" y="2316480"/>
                  <a:ext cx="2779" cy="154463"/>
                </a:xfrm>
                <a:prstGeom prst="line">
                  <a:avLst/>
                </a:prstGeom>
                <a:ln w="317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9FC8904C-7BEE-1040-A79D-73BE6DBA949A}"/>
                  </a:ext>
                </a:extLst>
              </p:cNvPr>
              <p:cNvGrpSpPr/>
              <p:nvPr/>
            </p:nvGrpSpPr>
            <p:grpSpPr>
              <a:xfrm>
                <a:off x="3106737" y="2316480"/>
                <a:ext cx="84214" cy="188595"/>
                <a:chOff x="1658936" y="2316480"/>
                <a:chExt cx="124619" cy="279082"/>
              </a:xfrm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44426469-5687-D848-8F8E-F1BE06507B8B}"/>
                    </a:ext>
                  </a:extLst>
                </p:cNvPr>
                <p:cNvSpPr/>
                <p:nvPr/>
              </p:nvSpPr>
              <p:spPr>
                <a:xfrm>
                  <a:off x="1658936" y="2470943"/>
                  <a:ext cx="124619" cy="1246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1" name="직선 연결선 30">
                  <a:extLst>
                    <a:ext uri="{FF2B5EF4-FFF2-40B4-BE49-F238E27FC236}">
                      <a16:creationId xmlns:a16="http://schemas.microsoft.com/office/drawing/2014/main" id="{CA152CFD-CA4F-7845-8B9B-23E816B63961}"/>
                    </a:ext>
                  </a:extLst>
                </p:cNvPr>
                <p:cNvCxnSpPr>
                  <a:stCxn id="80" idx="0"/>
                </p:cNvCxnSpPr>
                <p:nvPr/>
              </p:nvCxnSpPr>
              <p:spPr>
                <a:xfrm flipV="1">
                  <a:off x="1721246" y="2316480"/>
                  <a:ext cx="2779" cy="154463"/>
                </a:xfrm>
                <a:prstGeom prst="line">
                  <a:avLst/>
                </a:prstGeom>
                <a:ln w="317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" name="직사각형 10">
              <a:extLst>
                <a:ext uri="{FF2B5EF4-FFF2-40B4-BE49-F238E27FC236}">
                  <a16:creationId xmlns:a16="http://schemas.microsoft.com/office/drawing/2014/main" id="{22000BA4-5B6D-4D40-A1BF-7AD25AB26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472" y="4777408"/>
              <a:ext cx="1265396" cy="291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endParaRPr kumimoji="1" lang="en-US" altLang="ko-KR" sz="2400" b="1" dirty="0">
                <a:solidFill>
                  <a:schemeClr val="bg1"/>
                </a:solidFill>
                <a:latin typeface="Sandoll ByeolpyoGomu 01 Basic" panose="020B0600000101010101" pitchFamily="34" charset="-127"/>
                <a:ea typeface="Sandoll ByeolpyoGomu 01 Basic" panose="020B0600000101010101" pitchFamily="34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EE4D069-04AD-654F-9747-467A9488A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6931" y="4944137"/>
              <a:ext cx="1904646" cy="914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kumimoji="1" lang="ko-KR" altLang="en-US" sz="2000" dirty="0">
                  <a:solidFill>
                    <a:schemeClr val="bg1"/>
                  </a:solidFill>
                  <a:latin typeface="Sandoll 북 01 Light" panose="020B0600000101010101" pitchFamily="34" charset="-127"/>
                  <a:ea typeface="Sandoll 북 01 Light" panose="020B0600000101010101" pitchFamily="34" charset="-127"/>
                </a:rPr>
                <a:t>마스크를 쓸 때보다 </a:t>
              </a:r>
              <a:endParaRPr kumimoji="1" lang="en-US" altLang="ko-KR" sz="2000" dirty="0">
                <a:solidFill>
                  <a:schemeClr val="bg1"/>
                </a:solidFill>
                <a:latin typeface="Sandoll 북 01 Light" panose="020B0600000101010101" pitchFamily="34" charset="-127"/>
                <a:ea typeface="Sandoll 북 01 Light" panose="020B0600000101010101" pitchFamily="34" charset="-127"/>
              </a:endParaRPr>
            </a:p>
            <a:p>
              <a:pPr algn="ctr"/>
              <a:r>
                <a:rPr kumimoji="1" lang="ko-KR" altLang="en-US" sz="2000" dirty="0">
                  <a:solidFill>
                    <a:schemeClr val="bg1"/>
                  </a:solidFill>
                  <a:latin typeface="Sandoll 북 01 Light" panose="020B0600000101010101" pitchFamily="34" charset="-127"/>
                  <a:ea typeface="Sandoll 북 01 Light" panose="020B0600000101010101" pitchFamily="34" charset="-127"/>
                </a:rPr>
                <a:t>마스크를 쓰지 않을 때</a:t>
              </a:r>
              <a:endParaRPr kumimoji="1" lang="en-US" altLang="ko-KR" sz="2000" dirty="0">
                <a:solidFill>
                  <a:schemeClr val="bg1"/>
                </a:solidFill>
                <a:latin typeface="Sandoll 북 01 Light" panose="020B0600000101010101" pitchFamily="34" charset="-127"/>
                <a:ea typeface="Sandoll 북 01 Light" panose="020B0600000101010101" pitchFamily="34" charset="-127"/>
              </a:endParaRPr>
            </a:p>
            <a:p>
              <a:pPr algn="ctr"/>
              <a:r>
                <a:rPr kumimoji="1" lang="ko-KR" altLang="en-US" sz="2000" dirty="0" err="1">
                  <a:solidFill>
                    <a:schemeClr val="bg1"/>
                  </a:solidFill>
                  <a:latin typeface="Sandoll 북 01 Light" panose="020B0600000101010101" pitchFamily="34" charset="-127"/>
                  <a:ea typeface="Sandoll 북 01 Light" panose="020B0600000101010101" pitchFamily="34" charset="-127"/>
                </a:rPr>
                <a:t>감염증</a:t>
              </a:r>
              <a:r>
                <a:rPr kumimoji="1" lang="ko-KR" altLang="en-US" sz="2000" dirty="0">
                  <a:solidFill>
                    <a:schemeClr val="bg1"/>
                  </a:solidFill>
                  <a:latin typeface="Sandoll 북 01 Light" panose="020B0600000101010101" pitchFamily="34" charset="-127"/>
                  <a:ea typeface="Sandoll 북 01 Light" panose="020B0600000101010101" pitchFamily="34" charset="-127"/>
                </a:rPr>
                <a:t> </a:t>
              </a:r>
              <a:r>
                <a:rPr kumimoji="1" lang="en-US" altLang="ko-KR" sz="2000" dirty="0">
                  <a:solidFill>
                    <a:schemeClr val="bg1"/>
                  </a:solidFill>
                  <a:latin typeface="Sandoll 북 01 Light" panose="020B0600000101010101" pitchFamily="34" charset="-127"/>
                  <a:ea typeface="Sandoll 북 01 Light" panose="020B0600000101010101" pitchFamily="34" charset="-127"/>
                </a:rPr>
                <a:t>A</a:t>
              </a:r>
              <a:r>
                <a:rPr kumimoji="1" lang="ko-KR" altLang="en-US" sz="2000" dirty="0">
                  <a:solidFill>
                    <a:schemeClr val="bg1"/>
                  </a:solidFill>
                  <a:latin typeface="Sandoll 북 01 Light" panose="020B0600000101010101" pitchFamily="34" charset="-127"/>
                  <a:ea typeface="Sandoll 북 01 Light" panose="020B0600000101010101" pitchFamily="34" charset="-127"/>
                </a:rPr>
                <a:t>에 걸릴 확률이</a:t>
              </a:r>
              <a:endParaRPr kumimoji="1" lang="en-US" altLang="ko-KR" sz="2000" dirty="0">
                <a:solidFill>
                  <a:schemeClr val="bg1"/>
                </a:solidFill>
                <a:latin typeface="Sandoll 북 01 Light" panose="020B0600000101010101" pitchFamily="34" charset="-127"/>
                <a:ea typeface="Sandoll 북 01 Light" panose="020B0600000101010101" pitchFamily="34" charset="-127"/>
              </a:endParaRPr>
            </a:p>
            <a:p>
              <a:pPr algn="ctr"/>
              <a:r>
                <a:rPr kumimoji="1" lang="ko-KR" altLang="en-US" sz="2000" dirty="0">
                  <a:solidFill>
                    <a:schemeClr val="bg1"/>
                  </a:solidFill>
                  <a:latin typeface="Sandoll 북 01 Light" panose="020B0600000101010101" pitchFamily="34" charset="-127"/>
                  <a:ea typeface="Sandoll 북 01 Light" panose="020B0600000101010101" pitchFamily="34" charset="-127"/>
                </a:rPr>
                <a:t>약 </a:t>
              </a:r>
              <a:r>
                <a:rPr kumimoji="1" lang="en-US" altLang="ko-KR" sz="2800" u="sng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ndoll 북 01 Light" panose="020B0600000101010101" pitchFamily="34" charset="-127"/>
                  <a:ea typeface="Sandoll 북 01 Light" panose="020B0600000101010101" pitchFamily="34" charset="-127"/>
                </a:rPr>
                <a:t>6</a:t>
              </a:r>
              <a:r>
                <a:rPr kumimoji="1" lang="ko-KR" altLang="en-US" sz="2800" u="sng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ndoll 북 01 Light" panose="020B0600000101010101" pitchFamily="34" charset="-127"/>
                  <a:ea typeface="Sandoll 북 01 Light" panose="020B0600000101010101" pitchFamily="34" charset="-127"/>
                </a:rPr>
                <a:t>배</a:t>
              </a:r>
              <a:r>
                <a:rPr kumimoji="1" lang="ko-KR" altLang="en-US" sz="2000" dirty="0">
                  <a:solidFill>
                    <a:schemeClr val="bg1"/>
                  </a:solidFill>
                  <a:latin typeface="Sandoll 북 01 Light" panose="020B0600000101010101" pitchFamily="34" charset="-127"/>
                  <a:ea typeface="Sandoll 북 01 Light" panose="020B0600000101010101" pitchFamily="34" charset="-127"/>
                </a:rPr>
                <a:t> 높다</a:t>
              </a:r>
              <a:r>
                <a:rPr kumimoji="1" lang="en-US" altLang="ko-KR" sz="2000" dirty="0">
                  <a:solidFill>
                    <a:schemeClr val="bg1"/>
                  </a:solidFill>
                  <a:latin typeface="Sandoll 북 01 Light" panose="020B0600000101010101" pitchFamily="34" charset="-127"/>
                  <a:ea typeface="Sandoll 북 01 Light" panose="020B0600000101010101" pitchFamily="34" charset="-127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5543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</TotalTime>
  <Words>1769</Words>
  <Application>Microsoft Macintosh PowerPoint</Application>
  <PresentationFormat>와이드스크린</PresentationFormat>
  <Paragraphs>369</Paragraphs>
  <Slides>45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62" baseType="lpstr">
      <vt:lpstr>Sandoll 북 01 Light</vt:lpstr>
      <vt:lpstr>KHNPHanullimOTF</vt:lpstr>
      <vt:lpstr>Calibri Light</vt:lpstr>
      <vt:lpstr>Cambria Math</vt:lpstr>
      <vt:lpstr>Sandoll Tviceket</vt:lpstr>
      <vt:lpstr>Sandoll WinterNight</vt:lpstr>
      <vt:lpstr>Calibri</vt:lpstr>
      <vt:lpstr>KHNPHandotumOTF Bold</vt:lpstr>
      <vt:lpstr>Sandoll CT Sans 03 Display Rg</vt:lpstr>
      <vt:lpstr>맑은 고딕</vt:lpstr>
      <vt:lpstr>Sandoll Gaehwa 01 Regular</vt:lpstr>
      <vt:lpstr>Sandoll Iyagi 01 Light</vt:lpstr>
      <vt:lpstr>Sandoll Doksuri 01 Light</vt:lpstr>
      <vt:lpstr>Sandoll ByeolpyoGomu 01 Basic</vt:lpstr>
      <vt:lpstr>Arial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한준</dc:creator>
  <cp:lastModifiedBy>이선호</cp:lastModifiedBy>
  <cp:revision>141</cp:revision>
  <dcterms:created xsi:type="dcterms:W3CDTF">2021-09-08T12:00:28Z</dcterms:created>
  <dcterms:modified xsi:type="dcterms:W3CDTF">2021-11-28T11:58:26Z</dcterms:modified>
</cp:coreProperties>
</file>